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9"/>
  </p:notesMasterIdLst>
  <p:handoutMasterIdLst>
    <p:handoutMasterId r:id="rId120"/>
  </p:handoutMasterIdLst>
  <p:sldIdLst>
    <p:sldId id="425" r:id="rId2"/>
    <p:sldId id="369" r:id="rId3"/>
    <p:sldId id="422" r:id="rId4"/>
    <p:sldId id="432" r:id="rId5"/>
    <p:sldId id="423" r:id="rId6"/>
    <p:sldId id="424" r:id="rId7"/>
    <p:sldId id="426" r:id="rId8"/>
    <p:sldId id="427" r:id="rId9"/>
    <p:sldId id="428" r:id="rId10"/>
    <p:sldId id="429" r:id="rId11"/>
    <p:sldId id="401" r:id="rId12"/>
    <p:sldId id="357" r:id="rId13"/>
    <p:sldId id="313" r:id="rId14"/>
    <p:sldId id="358" r:id="rId15"/>
    <p:sldId id="293" r:id="rId16"/>
    <p:sldId id="294" r:id="rId17"/>
    <p:sldId id="256" r:id="rId18"/>
    <p:sldId id="400" r:id="rId19"/>
    <p:sldId id="361" r:id="rId20"/>
    <p:sldId id="362" r:id="rId21"/>
    <p:sldId id="363" r:id="rId22"/>
    <p:sldId id="368" r:id="rId23"/>
    <p:sldId id="364" r:id="rId24"/>
    <p:sldId id="370" r:id="rId25"/>
    <p:sldId id="371" r:id="rId26"/>
    <p:sldId id="315" r:id="rId27"/>
    <p:sldId id="373" r:id="rId28"/>
    <p:sldId id="295" r:id="rId29"/>
    <p:sldId id="372" r:id="rId30"/>
    <p:sldId id="318" r:id="rId31"/>
    <p:sldId id="402" r:id="rId32"/>
    <p:sldId id="403" r:id="rId33"/>
    <p:sldId id="296" r:id="rId34"/>
    <p:sldId id="297" r:id="rId35"/>
    <p:sldId id="376" r:id="rId36"/>
    <p:sldId id="378" r:id="rId37"/>
    <p:sldId id="312" r:id="rId38"/>
    <p:sldId id="310" r:id="rId39"/>
    <p:sldId id="380" r:id="rId40"/>
    <p:sldId id="381" r:id="rId41"/>
    <p:sldId id="258" r:id="rId42"/>
    <p:sldId id="259" r:id="rId43"/>
    <p:sldId id="260" r:id="rId44"/>
    <p:sldId id="261" r:id="rId45"/>
    <p:sldId id="404" r:id="rId46"/>
    <p:sldId id="299" r:id="rId47"/>
    <p:sldId id="382" r:id="rId48"/>
    <p:sldId id="300" r:id="rId49"/>
    <p:sldId id="350" r:id="rId50"/>
    <p:sldId id="393" r:id="rId51"/>
    <p:sldId id="389" r:id="rId52"/>
    <p:sldId id="394" r:id="rId53"/>
    <p:sldId id="390" r:id="rId54"/>
    <p:sldId id="395" r:id="rId55"/>
    <p:sldId id="391" r:id="rId56"/>
    <p:sldId id="342" r:id="rId57"/>
    <p:sldId id="323" r:id="rId58"/>
    <p:sldId id="387" r:id="rId59"/>
    <p:sldId id="326" r:id="rId60"/>
    <p:sldId id="327" r:id="rId61"/>
    <p:sldId id="328" r:id="rId62"/>
    <p:sldId id="388" r:id="rId63"/>
    <p:sldId id="304" r:id="rId64"/>
    <p:sldId id="320" r:id="rId65"/>
    <p:sldId id="399" r:id="rId66"/>
    <p:sldId id="305" r:id="rId67"/>
    <p:sldId id="334" r:id="rId68"/>
    <p:sldId id="330" r:id="rId69"/>
    <p:sldId id="333" r:id="rId70"/>
    <p:sldId id="348" r:id="rId71"/>
    <p:sldId id="335" r:id="rId72"/>
    <p:sldId id="321" r:id="rId73"/>
    <p:sldId id="398" r:id="rId74"/>
    <p:sldId id="405" r:id="rId75"/>
    <p:sldId id="421" r:id="rId76"/>
    <p:sldId id="397" r:id="rId77"/>
    <p:sldId id="417" r:id="rId78"/>
    <p:sldId id="279" r:id="rId79"/>
    <p:sldId id="280" r:id="rId80"/>
    <p:sldId id="396" r:id="rId81"/>
    <p:sldId id="406" r:id="rId82"/>
    <p:sldId id="270" r:id="rId83"/>
    <p:sldId id="271" r:id="rId84"/>
    <p:sldId id="273" r:id="rId85"/>
    <p:sldId id="272" r:id="rId86"/>
    <p:sldId id="274" r:id="rId87"/>
    <p:sldId id="276" r:id="rId88"/>
    <p:sldId id="413" r:id="rId89"/>
    <p:sldId id="407" r:id="rId90"/>
    <p:sldId id="414" r:id="rId91"/>
    <p:sldId id="412" r:id="rId92"/>
    <p:sldId id="416" r:id="rId93"/>
    <p:sldId id="344" r:id="rId94"/>
    <p:sldId id="345" r:id="rId95"/>
    <p:sldId id="430" r:id="rId96"/>
    <p:sldId id="355" r:id="rId97"/>
    <p:sldId id="336" r:id="rId98"/>
    <p:sldId id="331" r:id="rId99"/>
    <p:sldId id="339" r:id="rId100"/>
    <p:sldId id="340" r:id="rId101"/>
    <p:sldId id="319" r:id="rId102"/>
    <p:sldId id="308" r:id="rId103"/>
    <p:sldId id="418" r:id="rId104"/>
    <p:sldId id="419" r:id="rId105"/>
    <p:sldId id="316" r:id="rId106"/>
    <p:sldId id="282" r:id="rId107"/>
    <p:sldId id="283" r:id="rId108"/>
    <p:sldId id="284" r:id="rId109"/>
    <p:sldId id="285" r:id="rId110"/>
    <p:sldId id="286" r:id="rId111"/>
    <p:sldId id="287" r:id="rId112"/>
    <p:sldId id="288" r:id="rId113"/>
    <p:sldId id="289" r:id="rId114"/>
    <p:sldId id="290" r:id="rId115"/>
    <p:sldId id="431" r:id="rId116"/>
    <p:sldId id="291" r:id="rId117"/>
    <p:sldId id="356"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1295" autoAdjust="0"/>
  </p:normalViewPr>
  <p:slideViewPr>
    <p:cSldViewPr>
      <p:cViewPr varScale="1">
        <p:scale>
          <a:sx n="74" d="100"/>
          <a:sy n="74" d="100"/>
        </p:scale>
        <p:origin x="-185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144"/>
    </p:cViewPr>
  </p:sorter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antel\AppData\Local\Microsoft\Windows\Temporary%20Internet%20Files\Low\Content.IE5\TUVRP75K\business_statistics_fall_(1)%5b1%5d.xlsx" TargetMode="External"/><Relationship Id="rId2" Type="http://schemas.openxmlformats.org/officeDocument/2006/relationships/image" Target="../media/image54.jpeg"/><Relationship Id="rId1" Type="http://schemas.openxmlformats.org/officeDocument/2006/relationships/image" Target="../media/image53.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400" dirty="0" smtClean="0"/>
              <a:t>TARGET</a:t>
            </a:r>
            <a:r>
              <a:rPr lang="en-US" sz="2400" baseline="0" dirty="0" smtClean="0"/>
              <a:t> HISTORICAL EARNINGS ($Millions)</a:t>
            </a:r>
            <a:endParaRPr lang="en-US" sz="2400" dirty="0"/>
          </a:p>
        </c:rich>
      </c:tx>
      <c:layout>
        <c:manualLayout>
          <c:xMode val="edge"/>
          <c:yMode val="edge"/>
          <c:x val="0.18161177569150011"/>
          <c:y val="4.2253521126760563E-2"/>
        </c:manualLayout>
      </c:layout>
      <c:overlay val="0"/>
      <c:spPr>
        <a:solidFill>
          <a:srgbClr val="FFFF00"/>
        </a:solidFill>
        <a:ln w="38100">
          <a:solidFill>
            <a:srgbClr val="FF0000"/>
          </a:solidFill>
        </a:ln>
        <a:scene3d>
          <a:camera prst="orthographicFront"/>
          <a:lightRig rig="threePt" dir="t"/>
        </a:scene3d>
        <a:sp3d>
          <a:bevelT/>
          <a:bevelB/>
        </a:sp3d>
      </c:spPr>
    </c:title>
    <c:autoTitleDeleted val="0"/>
    <c:plotArea>
      <c:layout>
        <c:manualLayout>
          <c:layoutTarget val="inner"/>
          <c:xMode val="edge"/>
          <c:yMode val="edge"/>
          <c:x val="2.7777777777777825E-2"/>
          <c:y val="0.25461517134301875"/>
          <c:w val="0.95209025233231981"/>
          <c:h val="0.42307733540349712"/>
        </c:manualLayout>
      </c:layout>
      <c:lineChart>
        <c:grouping val="standard"/>
        <c:varyColors val="0"/>
        <c:ser>
          <c:idx val="0"/>
          <c:order val="0"/>
          <c:tx>
            <c:strRef>
              <c:f>'PRACTICE ANSWERS'!$S$6</c:f>
              <c:strCache>
                <c:ptCount val="1"/>
                <c:pt idx="0">
                  <c:v>EBIT</c:v>
                </c:pt>
              </c:strCache>
            </c:strRef>
          </c:tx>
          <c:spPr>
            <a:ln w="47625"/>
            <a:effectLst>
              <a:outerShdw blurRad="50800" dist="38100" dir="5400000" algn="t" rotWithShape="0">
                <a:prstClr val="black">
                  <a:alpha val="40000"/>
                </a:prstClr>
              </a:outerShdw>
            </a:effectLst>
          </c:spPr>
          <c:marker>
            <c:symbol val="circle"/>
            <c:size val="25"/>
            <c:spPr>
              <a:blipFill dpi="0" rotWithShape="1">
                <a:blip xmlns:r="http://schemas.openxmlformats.org/officeDocument/2006/relationships" r:embed="rId1"/>
                <a:srcRect/>
                <a:stretch>
                  <a:fillRect/>
                </a:stretch>
              </a:blipFill>
              <a:ln w="9525" cap="rnd" cmpd="sng">
                <a:solidFill>
                  <a:srgbClr val="FF0000"/>
                </a:solidFill>
                <a:headEnd w="sm" len="med"/>
                <a:tailEnd type="triangle" w="sm" len="med"/>
              </a:ln>
              <a:effectLst>
                <a:outerShdw blurRad="50800" dist="38100" dir="5400000" algn="t" rotWithShape="0">
                  <a:prstClr val="black">
                    <a:alpha val="40000"/>
                  </a:prstClr>
                </a:outerShdw>
              </a:effectLst>
              <a:scene3d>
                <a:camera prst="orthographicFront"/>
                <a:lightRig rig="threePt" dir="t"/>
              </a:scene3d>
              <a:sp3d>
                <a:bevelB h="19050"/>
              </a:sp3d>
            </c:spPr>
          </c:marker>
          <c:dLbls>
            <c:spPr>
              <a:solidFill>
                <a:srgbClr val="FFFF00"/>
              </a:solidFill>
              <a:ln w="38100">
                <a:solidFill>
                  <a:srgbClr val="FF0000"/>
                </a:solidFill>
              </a:ln>
              <a:scene3d>
                <a:camera prst="orthographicFront"/>
                <a:lightRig rig="threePt" dir="t"/>
              </a:scene3d>
              <a:sp3d>
                <a:bevelT/>
                <a:bevelB/>
              </a:sp3d>
            </c:spPr>
            <c:txPr>
              <a:bodyPr/>
              <a:lstStyle/>
              <a:p>
                <a:pPr>
                  <a:defRPr sz="1600" b="1"/>
                </a:pPr>
                <a:endParaRPr lang="en-US"/>
              </a:p>
            </c:txPr>
            <c:dLblPos val="t"/>
            <c:showLegendKey val="0"/>
            <c:showVal val="1"/>
            <c:showCatName val="0"/>
            <c:showSerName val="0"/>
            <c:showPercent val="0"/>
            <c:showBubbleSize val="0"/>
            <c:showLeaderLines val="0"/>
          </c:dLbls>
          <c:cat>
            <c:numRef>
              <c:f>'PRACTICE ANSWERS'!$R$7:$R$11</c:f>
              <c:numCache>
                <c:formatCode>General</c:formatCode>
                <c:ptCount val="5"/>
                <c:pt idx="0">
                  <c:v>2007</c:v>
                </c:pt>
                <c:pt idx="1">
                  <c:v>2008</c:v>
                </c:pt>
                <c:pt idx="2">
                  <c:v>2009</c:v>
                </c:pt>
                <c:pt idx="3">
                  <c:v>2010</c:v>
                </c:pt>
                <c:pt idx="4">
                  <c:v>2011</c:v>
                </c:pt>
              </c:numCache>
            </c:numRef>
          </c:cat>
          <c:val>
            <c:numRef>
              <c:f>'PRACTICE ANSWERS'!$S$7:$S$11</c:f>
              <c:numCache>
                <c:formatCode>"$"#,##0_);[Red]\("$"#,##0\)</c:formatCode>
                <c:ptCount val="5"/>
                <c:pt idx="0">
                  <c:v>5272</c:v>
                </c:pt>
                <c:pt idx="1">
                  <c:v>4402</c:v>
                </c:pt>
                <c:pt idx="2">
                  <c:v>4673</c:v>
                </c:pt>
                <c:pt idx="3">
                  <c:v>5252</c:v>
                </c:pt>
                <c:pt idx="4">
                  <c:v>5322</c:v>
                </c:pt>
              </c:numCache>
            </c:numRef>
          </c:val>
          <c:smooth val="0"/>
        </c:ser>
        <c:ser>
          <c:idx val="1"/>
          <c:order val="1"/>
          <c:tx>
            <c:strRef>
              <c:f>'PRACTICE ANSWERS'!$T$6</c:f>
              <c:strCache>
                <c:ptCount val="1"/>
                <c:pt idx="0">
                  <c:v>Net Earnings</c:v>
                </c:pt>
              </c:strCache>
            </c:strRef>
          </c:tx>
          <c:spPr>
            <a:ln w="63500">
              <a:solidFill>
                <a:srgbClr val="00B050"/>
              </a:solidFill>
              <a:headEnd w="sm" len="med"/>
              <a:tailEnd w="sm" len="med"/>
            </a:ln>
            <a:effectLst>
              <a:outerShdw blurRad="190500" dist="38100" algn="tr" rotWithShape="0">
                <a:prstClr val="black">
                  <a:alpha val="40000"/>
                </a:prstClr>
              </a:outerShdw>
            </a:effectLst>
          </c:spPr>
          <c:marker>
            <c:symbol val="circle"/>
            <c:size val="25"/>
            <c:spPr>
              <a:blipFill dpi="0" rotWithShape="1">
                <a:blip xmlns:r="http://schemas.openxmlformats.org/officeDocument/2006/relationships" r:embed="rId1"/>
                <a:srcRect/>
                <a:stretch>
                  <a:fillRect/>
                </a:stretch>
              </a:blipFill>
              <a:ln w="15875" cap="rnd">
                <a:solidFill>
                  <a:srgbClr val="FF0000"/>
                </a:solidFill>
              </a:ln>
              <a:effectLst>
                <a:outerShdw blurRad="190500" dist="38100" algn="tr" rotWithShape="0">
                  <a:prstClr val="black">
                    <a:alpha val="40000"/>
                  </a:prstClr>
                </a:outerShdw>
              </a:effectLst>
              <a:scene3d>
                <a:camera prst="orthographicFront"/>
                <a:lightRig rig="threePt" dir="t"/>
              </a:scene3d>
              <a:sp3d prstMaterial="softEdge"/>
            </c:spPr>
          </c:marker>
          <c:dLbls>
            <c:dLbl>
              <c:idx val="0"/>
              <c:dLblPos val="t"/>
              <c:showLegendKey val="0"/>
              <c:showVal val="1"/>
              <c:showCatName val="0"/>
              <c:showSerName val="0"/>
              <c:showPercent val="0"/>
              <c:showBubbleSize val="0"/>
            </c:dLbl>
            <c:dLbl>
              <c:idx val="1"/>
              <c:dLblPos val="t"/>
              <c:showLegendKey val="0"/>
              <c:showVal val="1"/>
              <c:showCatName val="0"/>
              <c:showSerName val="0"/>
              <c:showPercent val="0"/>
              <c:showBubbleSize val="0"/>
            </c:dLbl>
            <c:dLbl>
              <c:idx val="2"/>
              <c:dLblPos val="t"/>
              <c:showLegendKey val="0"/>
              <c:showVal val="1"/>
              <c:showCatName val="0"/>
              <c:showSerName val="0"/>
              <c:showPercent val="0"/>
              <c:showBubbleSize val="0"/>
            </c:dLbl>
            <c:dLbl>
              <c:idx val="3"/>
              <c:dLblPos val="t"/>
              <c:showLegendKey val="0"/>
              <c:showVal val="1"/>
              <c:showCatName val="0"/>
              <c:showSerName val="0"/>
              <c:showPercent val="0"/>
              <c:showBubbleSize val="0"/>
            </c:dLbl>
            <c:dLbl>
              <c:idx val="4"/>
              <c:dLblPos val="t"/>
              <c:showLegendKey val="0"/>
              <c:showVal val="1"/>
              <c:showCatName val="0"/>
              <c:showSerName val="0"/>
              <c:showPercent val="0"/>
              <c:showBubbleSize val="0"/>
            </c:dLbl>
            <c:spPr>
              <a:solidFill>
                <a:srgbClr val="FFFF00"/>
              </a:solidFill>
              <a:ln w="38100">
                <a:solidFill>
                  <a:srgbClr val="FF0000"/>
                </a:solidFill>
              </a:ln>
              <a:scene3d>
                <a:camera prst="orthographicFront"/>
                <a:lightRig rig="threePt" dir="t"/>
              </a:scene3d>
              <a:sp3d>
                <a:bevelT/>
                <a:bevelB/>
              </a:sp3d>
            </c:spPr>
            <c:txPr>
              <a:bodyPr/>
              <a:lstStyle/>
              <a:p>
                <a:pPr>
                  <a:defRPr sz="1600" b="1"/>
                </a:pPr>
                <a:endParaRPr lang="en-US"/>
              </a:p>
            </c:txPr>
            <c:dLblPos val="ctr"/>
            <c:showLegendKey val="0"/>
            <c:showVal val="1"/>
            <c:showCatName val="0"/>
            <c:showSerName val="0"/>
            <c:showPercent val="0"/>
            <c:showBubbleSize val="0"/>
            <c:showLeaderLines val="0"/>
          </c:dLbls>
          <c:cat>
            <c:numRef>
              <c:f>'PRACTICE ANSWERS'!$R$7:$R$11</c:f>
              <c:numCache>
                <c:formatCode>General</c:formatCode>
                <c:ptCount val="5"/>
                <c:pt idx="0">
                  <c:v>2007</c:v>
                </c:pt>
                <c:pt idx="1">
                  <c:v>2008</c:v>
                </c:pt>
                <c:pt idx="2">
                  <c:v>2009</c:v>
                </c:pt>
                <c:pt idx="3">
                  <c:v>2010</c:v>
                </c:pt>
                <c:pt idx="4">
                  <c:v>2011</c:v>
                </c:pt>
              </c:numCache>
            </c:numRef>
          </c:cat>
          <c:val>
            <c:numRef>
              <c:f>'PRACTICE ANSWERS'!$T$7:$T$11</c:f>
              <c:numCache>
                <c:formatCode>"$"#,##0_);[Red]\("$"#,##0\)</c:formatCode>
                <c:ptCount val="5"/>
                <c:pt idx="0">
                  <c:v>2849</c:v>
                </c:pt>
                <c:pt idx="1">
                  <c:v>2214</c:v>
                </c:pt>
                <c:pt idx="2">
                  <c:v>2488</c:v>
                </c:pt>
                <c:pt idx="3">
                  <c:v>2920</c:v>
                </c:pt>
                <c:pt idx="4">
                  <c:v>2929</c:v>
                </c:pt>
              </c:numCache>
            </c:numRef>
          </c:val>
          <c:smooth val="0"/>
        </c:ser>
        <c:dLbls>
          <c:showLegendKey val="0"/>
          <c:showVal val="1"/>
          <c:showCatName val="0"/>
          <c:showSerName val="0"/>
          <c:showPercent val="0"/>
          <c:showBubbleSize val="0"/>
        </c:dLbls>
        <c:marker val="1"/>
        <c:smooth val="0"/>
        <c:axId val="110160896"/>
        <c:axId val="110162688"/>
      </c:lineChart>
      <c:catAx>
        <c:axId val="110160896"/>
        <c:scaling>
          <c:orientation val="minMax"/>
        </c:scaling>
        <c:delete val="0"/>
        <c:axPos val="b"/>
        <c:numFmt formatCode="General" sourceLinked="0"/>
        <c:majorTickMark val="none"/>
        <c:minorTickMark val="none"/>
        <c:tickLblPos val="nextTo"/>
        <c:spPr>
          <a:solidFill>
            <a:srgbClr val="FFFF00">
              <a:alpha val="30000"/>
            </a:srgbClr>
          </a:solidFill>
          <a:ln w="38100">
            <a:solidFill>
              <a:srgbClr val="FF0000"/>
            </a:solidFill>
          </a:ln>
        </c:spPr>
        <c:txPr>
          <a:bodyPr rot="0" anchor="t" anchorCtr="0"/>
          <a:lstStyle/>
          <a:p>
            <a:pPr>
              <a:defRPr sz="2000" b="1" u="none">
                <a:latin typeface="+mn-lt"/>
                <a:cs typeface="FrankRuehl" pitchFamily="34" charset="-79"/>
              </a:defRPr>
            </a:pPr>
            <a:endParaRPr lang="en-US"/>
          </a:p>
        </c:txPr>
        <c:crossAx val="110162688"/>
        <c:crosses val="autoZero"/>
        <c:auto val="1"/>
        <c:lblAlgn val="ctr"/>
        <c:lblOffset val="100"/>
        <c:noMultiLvlLbl val="0"/>
      </c:catAx>
      <c:valAx>
        <c:axId val="110162688"/>
        <c:scaling>
          <c:orientation val="minMax"/>
          <c:min val="1000"/>
        </c:scaling>
        <c:delete val="0"/>
        <c:axPos val="l"/>
        <c:numFmt formatCode="&quot;$&quot;#,##0_);[Red]\(&quot;$&quot;#,##0\)" sourceLinked="1"/>
        <c:majorTickMark val="none"/>
        <c:minorTickMark val="none"/>
        <c:tickLblPos val="none"/>
        <c:crossAx val="110160896"/>
        <c:crosses val="autoZero"/>
        <c:crossBetween val="between"/>
      </c:valAx>
      <c:spPr>
        <a:noFill/>
      </c:spPr>
    </c:plotArea>
    <c:legend>
      <c:legendPos val="t"/>
      <c:layout>
        <c:manualLayout>
          <c:xMode val="edge"/>
          <c:yMode val="edge"/>
          <c:x val="0.27459525480107067"/>
          <c:y val="0.80818558970451271"/>
          <c:w val="0.47556183571113009"/>
          <c:h val="0.12998645330623995"/>
        </c:manualLayout>
      </c:layout>
      <c:overlay val="0"/>
      <c:spPr>
        <a:solidFill>
          <a:srgbClr val="FFFF00">
            <a:alpha val="79000"/>
          </a:srgbClr>
        </a:solidFill>
        <a:ln w="38100" cap="sq" cmpd="sng">
          <a:solidFill>
            <a:srgbClr val="FF0066"/>
          </a:solidFill>
          <a:prstDash val="solid"/>
        </a:ln>
        <a:effectLst>
          <a:glow rad="139700">
            <a:schemeClr val="accent5">
              <a:satMod val="175000"/>
              <a:alpha val="40000"/>
            </a:schemeClr>
          </a:glow>
          <a:outerShdw blurRad="50800" dist="38100" dir="5400000" algn="t" rotWithShape="0">
            <a:prstClr val="black">
              <a:alpha val="40000"/>
            </a:prstClr>
          </a:outerShdw>
        </a:effectLst>
      </c:spPr>
      <c:txPr>
        <a:bodyPr/>
        <a:lstStyle/>
        <a:p>
          <a:pPr>
            <a:defRPr sz="1800" b="1">
              <a:latin typeface="Arial Black" pitchFamily="34" charset="0"/>
            </a:defRPr>
          </a:pPr>
          <a:endParaRPr lang="en-US"/>
        </a:p>
      </c:txPr>
    </c:legend>
    <c:plotVisOnly val="1"/>
    <c:dispBlanksAs val="gap"/>
    <c:showDLblsOverMax val="0"/>
  </c:chart>
  <c:spPr>
    <a:blipFill dpi="0" rotWithShape="1">
      <a:blip xmlns:r="http://schemas.openxmlformats.org/officeDocument/2006/relationships" r:embed="rId2">
        <a:alphaModFix amt="54000"/>
      </a:blip>
      <a:srcRect/>
      <a:stretch>
        <a:fillRect/>
      </a:stretch>
    </a:blipFill>
    <a:ln w="60325" cmpd="thinThick">
      <a:solidFill>
        <a:schemeClr val="tx2"/>
      </a:solidFill>
    </a:ln>
    <a:effectLst>
      <a:glow rad="381000">
        <a:srgbClr val="FFFF00">
          <a:alpha val="40000"/>
        </a:srgbClr>
      </a:glow>
      <a:outerShdw blurRad="152400" dist="317500" dir="5400000" sx="90000" sy="-19000" rotWithShape="0">
        <a:prstClr val="black">
          <a:alpha val="15000"/>
        </a:prstClr>
      </a:outerShdw>
    </a:effectLst>
    <a:scene3d>
      <a:camera prst="orthographicFront"/>
      <a:lightRig rig="threePt" dir="t"/>
    </a:scene3d>
    <a:sp3d>
      <a:bevelT w="177800" h="177800" prst="angle"/>
      <a:bevelB w="177800" h="177800" prst="angle"/>
    </a:sp3d>
  </c:spPr>
  <c:externalData r:id="rId3">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E16D13-61AF-405F-93DB-ADC2B61D9E69}" type="datetimeFigureOut">
              <a:rPr lang="en-US" smtClean="0"/>
              <a:t>2/28/2013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48B93D-6ADF-4801-93F2-14CDADF50595}" type="slidenum">
              <a:rPr lang="en-US" smtClean="0"/>
              <a:t>‹#›</a:t>
            </a:fld>
            <a:endParaRPr lang="en-US"/>
          </a:p>
        </p:txBody>
      </p:sp>
    </p:spTree>
    <p:extLst>
      <p:ext uri="{BB962C8B-B14F-4D97-AF65-F5344CB8AC3E}">
        <p14:creationId xmlns:p14="http://schemas.microsoft.com/office/powerpoint/2010/main" val="2640304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6AF77-DFF7-1C46-907A-7977508E0769}" type="datetimeFigureOut">
              <a:rPr lang="en-US" smtClean="0"/>
              <a:t>2/28/2013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F6291A-DCD7-AC4B-9508-F8E2ECA908DA}" type="slidenum">
              <a:rPr lang="en-US" smtClean="0"/>
              <a:t>‹#›</a:t>
            </a:fld>
            <a:endParaRPr lang="en-US"/>
          </a:p>
        </p:txBody>
      </p:sp>
    </p:spTree>
    <p:extLst>
      <p:ext uri="{BB962C8B-B14F-4D97-AF65-F5344CB8AC3E}">
        <p14:creationId xmlns:p14="http://schemas.microsoft.com/office/powerpoint/2010/main" val="3946239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a:t>
            </a:fld>
            <a:endParaRPr lang="en-US"/>
          </a:p>
        </p:txBody>
      </p:sp>
    </p:spTree>
    <p:extLst>
      <p:ext uri="{BB962C8B-B14F-4D97-AF65-F5344CB8AC3E}">
        <p14:creationId xmlns:p14="http://schemas.microsoft.com/office/powerpoint/2010/main" val="306117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applications of Excel in business.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13</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what Excel was designed to do.  (MY</a:t>
            </a:r>
            <a:r>
              <a:rPr lang="en-US" baseline="0" dirty="0" smtClean="0"/>
              <a:t> EARLY EXPERIENCES WITH FIRST IBM PCs)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17</a:t>
            </a:fld>
            <a:endParaRPr lang="en-US"/>
          </a:p>
        </p:txBody>
      </p:sp>
    </p:spTree>
    <p:extLst>
      <p:ext uri="{BB962C8B-B14F-4D97-AF65-F5344CB8AC3E}">
        <p14:creationId xmlns:p14="http://schemas.microsoft.com/office/powerpoint/2010/main" val="404222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THROW ME SOMETHING MISTER!!!</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19</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choice of apartment buildings ties into most students’ prior knowledge.</a:t>
            </a:r>
            <a:r>
              <a:rPr lang="en-US" baseline="0" dirty="0" smtClean="0"/>
              <a:t>  Little time is spent providing background as to categories of income and expense.  Students can focus on simply memorizing basic accounting terms and their sequence and arithmetic relationships in an income statement. In contrast, </a:t>
            </a:r>
            <a:r>
              <a:rPr lang="en-US" baseline="0" dirty="0" err="1" smtClean="0"/>
              <a:t>ff</a:t>
            </a:r>
            <a:r>
              <a:rPr lang="en-US" baseline="0" dirty="0" smtClean="0"/>
              <a:t> we </a:t>
            </a:r>
            <a:r>
              <a:rPr lang="en-US" baseline="0" dirty="0" err="1" smtClean="0"/>
              <a:t>starte</a:t>
            </a:r>
            <a:r>
              <a:rPr lang="en-US" baseline="0" dirty="0" smtClean="0"/>
              <a:t> with a retail income scenario, much explication would be required to describe how a retail business operates (e.g. “cost of goods sold”). </a:t>
            </a:r>
            <a:r>
              <a:rPr lang="en-US" dirty="0" smtClean="0"/>
              <a:t>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20</a:t>
            </a:fld>
            <a:endParaRPr lang="en-US"/>
          </a:p>
        </p:txBody>
      </p:sp>
    </p:spTree>
    <p:extLst>
      <p:ext uri="{BB962C8B-B14F-4D97-AF65-F5344CB8AC3E}">
        <p14:creationId xmlns:p14="http://schemas.microsoft.com/office/powerpoint/2010/main" val="299847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computation can be reviewed step by step.  Gridlines</a:t>
            </a:r>
            <a:r>
              <a:rPr lang="en-US" baseline="0" dirty="0" smtClean="0"/>
              <a:t> create structure which benefits metacognitive absorption and organization of the arithmetic procedures. A compact design allows far more computations to be fit on a single page.  This compact design element allows students to see how the individual computation fits into the context of the problem at hand.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21</a:t>
            </a:fld>
            <a:endParaRPr lang="en-US"/>
          </a:p>
        </p:txBody>
      </p:sp>
    </p:spTree>
    <p:extLst>
      <p:ext uri="{BB962C8B-B14F-4D97-AF65-F5344CB8AC3E}">
        <p14:creationId xmlns:p14="http://schemas.microsoft.com/office/powerpoint/2010/main" val="1669527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EXCEL’s compact design, students will more easily recognize patterns of calculation, and thereby fewer cognitive links will be required to learn the 20 computations that make up the complex task shown.  Viewing the pattern of how EXCEL records each cell’s instructions allows students to replicate neural programming of previous performed computation rather than memorizing each computation separately.  In practice, students quickly advance to using EXCEL’s copy tool to replicate these patterned computations.  In this way, EXCEL’s design matches metacognitive programming.</a:t>
            </a:r>
            <a:endParaRPr lang="en-US" dirty="0" smtClean="0"/>
          </a:p>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22</a:t>
            </a:fld>
            <a:endParaRPr lang="en-US"/>
          </a:p>
        </p:txBody>
      </p:sp>
    </p:spTree>
    <p:extLst>
      <p:ext uri="{BB962C8B-B14F-4D97-AF65-F5344CB8AC3E}">
        <p14:creationId xmlns:p14="http://schemas.microsoft.com/office/powerpoint/2010/main" val="150943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step now expands the cash flow analysis to incorporate multiple sources of income (one bedroom units, two bedroom units and laundry income); and expenses (real estate taxes, insurance, utilities, maintenance, and reserves.)  At this point, instruction can be expanded to include modeling of expense functions using historical data or application of algebraic procedures (e.g. utility costs = $fixed amount + $variable * number of units).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24</a:t>
            </a:fld>
            <a:endParaRPr lang="en-US"/>
          </a:p>
        </p:txBody>
      </p:sp>
    </p:spTree>
    <p:extLst>
      <p:ext uri="{BB962C8B-B14F-4D97-AF65-F5344CB8AC3E}">
        <p14:creationId xmlns:p14="http://schemas.microsoft.com/office/powerpoint/2010/main" val="65418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student work starts to resemble the</a:t>
            </a:r>
            <a:r>
              <a:rPr lang="en-US" baseline="0" dirty="0" smtClean="0"/>
              <a:t> level of detail</a:t>
            </a:r>
            <a:r>
              <a:rPr lang="en-US" dirty="0" smtClean="0"/>
              <a:t> performed</a:t>
            </a:r>
            <a:r>
              <a:rPr lang="en-US" baseline="0" dirty="0" smtClean="0"/>
              <a:t> in the valuation of small apartment buildings.  A project can be assigned where students select an apartment building in their neighborhood then perform a cash flow analysis for the building.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25</a:t>
            </a:fld>
            <a:endParaRPr lang="en-US"/>
          </a:p>
        </p:txBody>
      </p:sp>
    </p:spTree>
    <p:extLst>
      <p:ext uri="{BB962C8B-B14F-4D97-AF65-F5344CB8AC3E}">
        <p14:creationId xmlns:p14="http://schemas.microsoft.com/office/powerpoint/2010/main" val="65418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26</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integrated</a:t>
            </a:r>
            <a:r>
              <a:rPr lang="en-US" baseline="0" dirty="0" smtClean="0"/>
              <a:t> my</a:t>
            </a:r>
            <a:r>
              <a:rPr lang="en-US" dirty="0" smtClean="0"/>
              <a:t> Business Statistics course with Excel, it became</a:t>
            </a:r>
            <a:r>
              <a:rPr lang="en-US" baseline="0" dirty="0" smtClean="0"/>
              <a:t> clear why Excel so closely aligned with the Common Core math standards.  Microsoft seeks to maximize sales of Office Suite by finding applications that their customers want and need.  State education leaders are pursuing goals that will better prepare students to apply math skills in the real world scenarios.  The confluence of these parallel goals leads to an amazing degree of alignment between Excel and CA’s Common Core.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27</a:t>
            </a:fld>
            <a:endParaRPr lang="en-US"/>
          </a:p>
        </p:txBody>
      </p:sp>
    </p:spTree>
    <p:extLst>
      <p:ext uri="{BB962C8B-B14F-4D97-AF65-F5344CB8AC3E}">
        <p14:creationId xmlns:p14="http://schemas.microsoft.com/office/powerpoint/2010/main" val="40189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THROW ME SOMETHING MISTER!!!  Describe Mardi Gras parades. Audience instructed to shout out this quote when they</a:t>
            </a:r>
            <a:r>
              <a:rPr lang="en-US" baseline="0" dirty="0" smtClean="0"/>
              <a:t> see one of these firecracker displays.</a:t>
            </a:r>
            <a:r>
              <a:rPr lang="en-US" dirty="0" smtClean="0"/>
              <a:t>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previously saw some traditional uses of Excel in business instruction.  Let’s move now to see how Excel can be used in some other areas of math instruction.  Remember we’ll finish with looking at Excel in some non-numeric English class applications.</a:t>
            </a:r>
          </a:p>
          <a:p>
            <a:endParaRPr lang="en-US" baseline="0" dirty="0" smtClean="0"/>
          </a:p>
          <a:p>
            <a:r>
              <a:rPr lang="en-US" baseline="0" dirty="0" smtClean="0"/>
              <a:t>The Math Common Core explicitly recognizes that math instruction must evolve toward more real world applications and away from rote abstract calculations.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28</a:t>
            </a:fld>
            <a:endParaRPr lang="en-US"/>
          </a:p>
        </p:txBody>
      </p:sp>
    </p:spTree>
    <p:extLst>
      <p:ext uri="{BB962C8B-B14F-4D97-AF65-F5344CB8AC3E}">
        <p14:creationId xmlns:p14="http://schemas.microsoft.com/office/powerpoint/2010/main" val="131776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previously saw some traditional uses of Excel in business instruction.  Let’s move now to see how Excel can be used in some other areas of math instruction.  Remember we’ll finish with looking at Excel in some non-numeric English class applications.</a:t>
            </a:r>
          </a:p>
          <a:p>
            <a:endParaRPr lang="en-US" baseline="0" dirty="0" smtClean="0"/>
          </a:p>
          <a:p>
            <a:r>
              <a:rPr lang="en-US" baseline="0" dirty="0" smtClean="0"/>
              <a:t>The Math Common Core explicitly recognizes that math instruction must evolve toward more real world applications and away from rote </a:t>
            </a:r>
            <a:r>
              <a:rPr lang="en-US" baseline="0" smtClean="0"/>
              <a:t>abstract calculations.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29</a:t>
            </a:fld>
            <a:endParaRPr lang="en-US"/>
          </a:p>
        </p:txBody>
      </p:sp>
    </p:spTree>
    <p:extLst>
      <p:ext uri="{BB962C8B-B14F-4D97-AF65-F5344CB8AC3E}">
        <p14:creationId xmlns:p14="http://schemas.microsoft.com/office/powerpoint/2010/main" val="131776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30</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is</a:t>
            </a:r>
            <a:r>
              <a:rPr lang="en-US" baseline="0" dirty="0" smtClean="0"/>
              <a:t> a function?  Answer is “e” by the way.  </a:t>
            </a:r>
            <a:r>
              <a:rPr lang="en-US" dirty="0" smtClean="0"/>
              <a:t> This</a:t>
            </a:r>
            <a:r>
              <a:rPr lang="en-US" baseline="0" dirty="0" smtClean="0"/>
              <a:t> q</a:t>
            </a:r>
            <a:r>
              <a:rPr lang="en-US" dirty="0" smtClean="0"/>
              <a:t>uestion</a:t>
            </a:r>
            <a:r>
              <a:rPr lang="en-US" baseline="0" dirty="0" smtClean="0"/>
              <a:t> attempts to isolate a student’s understanding that a function must have a single output for every possible input.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31</a:t>
            </a:fld>
            <a:endParaRPr lang="en-US"/>
          </a:p>
        </p:txBody>
      </p:sp>
    </p:spTree>
    <p:extLst>
      <p:ext uri="{BB962C8B-B14F-4D97-AF65-F5344CB8AC3E}">
        <p14:creationId xmlns:p14="http://schemas.microsoft.com/office/powerpoint/2010/main" val="3215950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a:t>
            </a:r>
            <a:r>
              <a:rPr lang="en-US" baseline="0" dirty="0" smtClean="0"/>
              <a:t> see a </a:t>
            </a:r>
            <a:r>
              <a:rPr lang="en-US" dirty="0" smtClean="0"/>
              <a:t> “function machine”.  Visuals</a:t>
            </a:r>
            <a:r>
              <a:rPr lang="en-US" baseline="0" dirty="0" smtClean="0"/>
              <a:t> such as this cute guy</a:t>
            </a:r>
            <a:r>
              <a:rPr lang="en-US" dirty="0" smtClean="0"/>
              <a:t> are commonly used to illustrate the</a:t>
            </a:r>
            <a:r>
              <a:rPr lang="en-US" baseline="0" dirty="0" smtClean="0"/>
              <a:t> concept of a function, inputs lead to an output.</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32</a:t>
            </a:fld>
            <a:endParaRPr lang="en-US"/>
          </a:p>
        </p:txBody>
      </p:sp>
    </p:spTree>
    <p:extLst>
      <p:ext uri="{BB962C8B-B14F-4D97-AF65-F5344CB8AC3E}">
        <p14:creationId xmlns:p14="http://schemas.microsoft.com/office/powerpoint/2010/main" val="299876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begin with functions.  Here the domains for “Functions” are summarized.  Excel</a:t>
            </a:r>
            <a:r>
              <a:rPr lang="en-US" baseline="0" dirty="0" smtClean="0"/>
              <a:t> offers instructional tools that make functions more concrete.  Average and below average students really benefit from Excel’s function input screens that scaffold the evaluation process.  The next series of  slides show how I sequence instruction from the basic concept of a function to advanced applications that reflect financial analysis comparable to that performed in first college finance courses.  I will also highlight the instructional advantages of Excel.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33</a:t>
            </a:fld>
            <a:endParaRPr lang="en-US"/>
          </a:p>
        </p:txBody>
      </p:sp>
    </p:spTree>
    <p:extLst>
      <p:ext uri="{BB962C8B-B14F-4D97-AF65-F5344CB8AC3E}">
        <p14:creationId xmlns:p14="http://schemas.microsoft.com/office/powerpoint/2010/main" val="1796708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EXCEL deepens students’ conceptual understanding of a function.  Inputs and output are more concrete, and students can directly connect their classwork with future needs.  Evaluation of functions emphasizes two skills:  first, the selection of an appropriate output function to match real world scenarios; and second, proper identification of the inputs necessary to evaluate the output function.  Use of current technology eliminates much of the tedious, time-consuming calculations that only demonstrate a student can apply PEMDAS using a calculator.  These time savings lead to more complex financial applications with multiple inputs. </a:t>
            </a:r>
            <a:endParaRPr lang="en-US" b="0" i="0" dirty="0"/>
          </a:p>
        </p:txBody>
      </p:sp>
      <p:sp>
        <p:nvSpPr>
          <p:cNvPr id="4" name="Slide Number Placeholder 3"/>
          <p:cNvSpPr>
            <a:spLocks noGrp="1"/>
          </p:cNvSpPr>
          <p:nvPr>
            <p:ph type="sldNum" sz="quarter" idx="10"/>
          </p:nvPr>
        </p:nvSpPr>
        <p:spPr/>
        <p:txBody>
          <a:bodyPr/>
          <a:lstStyle/>
          <a:p>
            <a:fld id="{78F6291A-DCD7-AC4B-9508-F8E2ECA908DA}" type="slidenum">
              <a:rPr lang="en-US" smtClean="0"/>
              <a:t>34</a:t>
            </a:fld>
            <a:endParaRPr lang="en-US"/>
          </a:p>
        </p:txBody>
      </p:sp>
    </p:spTree>
    <p:extLst>
      <p:ext uri="{BB962C8B-B14F-4D97-AF65-F5344CB8AC3E}">
        <p14:creationId xmlns:p14="http://schemas.microsoft.com/office/powerpoint/2010/main" val="1382401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EXCEL deepens students’ conceptual understanding of a function.  Inputs and output are more concrete, and students can directly connect their classwork with future needs.  Evaluation of functions emphasizes two skills:  first, the selection of an appropriate output function to match real world scenarios; and second, proper identification of the inputs necessary to evaluate the output function.  Use of current technology eliminates much of the tedious, time-consuming calculations that only demonstrate a student can apply PEMDAS using a calculator.  These time savings lead to more complex financial applications with multiple inputs. </a:t>
            </a:r>
            <a:endParaRPr lang="en-US" b="0" i="0" dirty="0"/>
          </a:p>
        </p:txBody>
      </p:sp>
      <p:sp>
        <p:nvSpPr>
          <p:cNvPr id="4" name="Slide Number Placeholder 3"/>
          <p:cNvSpPr>
            <a:spLocks noGrp="1"/>
          </p:cNvSpPr>
          <p:nvPr>
            <p:ph type="sldNum" sz="quarter" idx="10"/>
          </p:nvPr>
        </p:nvSpPr>
        <p:spPr/>
        <p:txBody>
          <a:bodyPr/>
          <a:lstStyle/>
          <a:p>
            <a:fld id="{78F6291A-DCD7-AC4B-9508-F8E2ECA908DA}" type="slidenum">
              <a:rPr lang="en-US" smtClean="0"/>
              <a:t>35</a:t>
            </a:fld>
            <a:endParaRPr lang="en-US"/>
          </a:p>
        </p:txBody>
      </p:sp>
    </p:spTree>
    <p:extLst>
      <p:ext uri="{BB962C8B-B14F-4D97-AF65-F5344CB8AC3E}">
        <p14:creationId xmlns:p14="http://schemas.microsoft.com/office/powerpoint/2010/main" val="1382401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EXCEL deepens students’ conceptual understanding of a function.  Inputs and output are more concrete, and students can directly connect their classwork with future needs.  Evaluation of functions emphasizes two skills:  first, the selection of an appropriate output function to match real world scenarios; and second, proper identification of the inputs necessary to evaluate the output function.  Use of current technology eliminates much of the tedious, time-consuming calculations that only demonstrate a student can apply PEMDAS using a calculator.  These time savings lead to more complex financial applications with multiple inputs. </a:t>
            </a:r>
            <a:endParaRPr lang="en-US" b="0" i="0" dirty="0"/>
          </a:p>
        </p:txBody>
      </p:sp>
      <p:sp>
        <p:nvSpPr>
          <p:cNvPr id="4" name="Slide Number Placeholder 3"/>
          <p:cNvSpPr>
            <a:spLocks noGrp="1"/>
          </p:cNvSpPr>
          <p:nvPr>
            <p:ph type="sldNum" sz="quarter" idx="10"/>
          </p:nvPr>
        </p:nvSpPr>
        <p:spPr/>
        <p:txBody>
          <a:bodyPr/>
          <a:lstStyle/>
          <a:p>
            <a:fld id="{78F6291A-DCD7-AC4B-9508-F8E2ECA908DA}" type="slidenum">
              <a:rPr lang="en-US" smtClean="0"/>
              <a:t>36</a:t>
            </a:fld>
            <a:endParaRPr lang="en-US"/>
          </a:p>
        </p:txBody>
      </p:sp>
    </p:spTree>
    <p:extLst>
      <p:ext uri="{BB962C8B-B14F-4D97-AF65-F5344CB8AC3E}">
        <p14:creationId xmlns:p14="http://schemas.microsoft.com/office/powerpoint/2010/main" val="1382401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37</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applications of Excel</a:t>
            </a:r>
            <a:r>
              <a:rPr lang="en-US" baseline="0" dirty="0" smtClean="0"/>
              <a:t> in projecting future streams of income.  Commonly used in classroom instruction that aligns with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a:t>
            </a:fld>
            <a:endParaRPr lang="en-US"/>
          </a:p>
        </p:txBody>
      </p:sp>
    </p:spTree>
    <p:extLst>
      <p:ext uri="{BB962C8B-B14F-4D97-AF65-F5344CB8AC3E}">
        <p14:creationId xmlns:p14="http://schemas.microsoft.com/office/powerpoint/2010/main" val="3313628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progress at their own pace through the three stages.  Some can reach proficiency in a matter of weeks.  Others require more than a semester.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40</a:t>
            </a:fld>
            <a:endParaRPr lang="en-US"/>
          </a:p>
        </p:txBody>
      </p:sp>
    </p:spTree>
    <p:extLst>
      <p:ext uri="{BB962C8B-B14F-4D97-AF65-F5344CB8AC3E}">
        <p14:creationId xmlns:p14="http://schemas.microsoft.com/office/powerpoint/2010/main" val="110491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should be a zoom in on question #1.</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41</a:t>
            </a:fld>
            <a:endParaRPr lang="en-US"/>
          </a:p>
        </p:txBody>
      </p:sp>
    </p:spTree>
    <p:extLst>
      <p:ext uri="{BB962C8B-B14F-4D97-AF65-F5344CB8AC3E}">
        <p14:creationId xmlns:p14="http://schemas.microsoft.com/office/powerpoint/2010/main" val="516956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every formula calculation is presented in the toolbar in</a:t>
            </a:r>
            <a:r>
              <a:rPr lang="en-US" baseline="0" dirty="0" smtClean="0"/>
              <a:t> function notation.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42</a:t>
            </a:fld>
            <a:endParaRPr lang="en-US"/>
          </a:p>
        </p:txBody>
      </p:sp>
    </p:spTree>
    <p:extLst>
      <p:ext uri="{BB962C8B-B14F-4D97-AF65-F5344CB8AC3E}">
        <p14:creationId xmlns:p14="http://schemas.microsoft.com/office/powerpoint/2010/main" val="356787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inputs and output are more concrete. Students understand that a function has a purpose.  Traditional</a:t>
            </a:r>
            <a:r>
              <a:rPr lang="en-US" baseline="0" dirty="0" smtClean="0"/>
              <a:t> instruction in abstract leaves average and below average students behind.  They never connect a context to the function.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43</a:t>
            </a:fld>
            <a:endParaRPr lang="en-US"/>
          </a:p>
        </p:txBody>
      </p:sp>
    </p:spTree>
    <p:extLst>
      <p:ext uri="{BB962C8B-B14F-4D97-AF65-F5344CB8AC3E}">
        <p14:creationId xmlns:p14="http://schemas.microsoft.com/office/powerpoint/2010/main" val="2482109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instruction in vectors often lacks any real world application</a:t>
            </a:r>
            <a:r>
              <a:rPr lang="en-US" baseline="0" dirty="0" smtClean="0"/>
              <a:t> of a vector.  Here students have a concrete example.  They can directly observe how Excel treats an ARRAY of numbers as a single input.  Even below average math students develop an understanding of an advanced math concept, and more importantly can use a vector of values in a real world context.</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44</a:t>
            </a:fld>
            <a:endParaRPr lang="en-US"/>
          </a:p>
        </p:txBody>
      </p:sp>
    </p:spTree>
    <p:extLst>
      <p:ext uri="{BB962C8B-B14F-4D97-AF65-F5344CB8AC3E}">
        <p14:creationId xmlns:p14="http://schemas.microsoft.com/office/powerpoint/2010/main" val="3838245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EXCEL enables students to better understand the composition process that can be missed when presented in a solely abstract manner.  Composition is taught with more realistic multivariate contexts.  The Common Core composite function example considers a single input variable, time. Financial functions commonly use a variety of input combination selected from number of periods, rate, present value, future value and payment.</a:t>
            </a:r>
          </a:p>
          <a:p>
            <a:endParaRPr lang="en-US" b="0" i="0" dirty="0"/>
          </a:p>
        </p:txBody>
      </p:sp>
      <p:sp>
        <p:nvSpPr>
          <p:cNvPr id="4" name="Slide Number Placeholder 3"/>
          <p:cNvSpPr>
            <a:spLocks noGrp="1"/>
          </p:cNvSpPr>
          <p:nvPr>
            <p:ph type="sldNum" sz="quarter" idx="10"/>
          </p:nvPr>
        </p:nvSpPr>
        <p:spPr/>
        <p:txBody>
          <a:bodyPr/>
          <a:lstStyle/>
          <a:p>
            <a:fld id="{78F6291A-DCD7-AC4B-9508-F8E2ECA908DA}" type="slidenum">
              <a:rPr lang="en-US" smtClean="0"/>
              <a:t>46</a:t>
            </a:fld>
            <a:endParaRPr lang="en-US"/>
          </a:p>
        </p:txBody>
      </p:sp>
    </p:spTree>
    <p:extLst>
      <p:ext uri="{BB962C8B-B14F-4D97-AF65-F5344CB8AC3E}">
        <p14:creationId xmlns:p14="http://schemas.microsoft.com/office/powerpoint/2010/main" val="3247818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EXCEL enables students to better understand the composition process that can be missed when presented in a solely abstract manner.  Composition is taught with more realistic multivariate contexts.  The Common Core composite function example considers a single input variable, time. Financial functions commonly use a variety of input combination selected from number of periods, rate, present value, future value and payment.</a:t>
            </a:r>
          </a:p>
          <a:p>
            <a:endParaRPr lang="en-US" b="0" i="0" dirty="0" smtClean="0"/>
          </a:p>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47</a:t>
            </a:fld>
            <a:endParaRPr lang="en-US"/>
          </a:p>
        </p:txBody>
      </p:sp>
    </p:spTree>
    <p:extLst>
      <p:ext uri="{BB962C8B-B14F-4D97-AF65-F5344CB8AC3E}">
        <p14:creationId xmlns:p14="http://schemas.microsoft.com/office/powerpoint/2010/main" val="3247818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48</a:t>
            </a:fld>
            <a:endParaRPr lang="en-US"/>
          </a:p>
        </p:txBody>
      </p:sp>
    </p:spTree>
    <p:extLst>
      <p:ext uri="{BB962C8B-B14F-4D97-AF65-F5344CB8AC3E}">
        <p14:creationId xmlns:p14="http://schemas.microsoft.com/office/powerpoint/2010/main" val="3093935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a:t>
            </a:r>
            <a:r>
              <a:rPr lang="en-US" baseline="0" dirty="0" smtClean="0"/>
              <a:t> composite functions is understandably challenging for most students. To absorb the process in abstract can be daunting for many students. Traditional composite function notation shown at the bottom of the page is certainly not help most students who find the sequencing of functions difficult.</a:t>
            </a:r>
          </a:p>
          <a:p>
            <a:endParaRPr lang="en-US" baseline="0" dirty="0" smtClean="0"/>
          </a:p>
          <a:p>
            <a:r>
              <a:rPr lang="en-US" baseline="0" dirty="0" smtClean="0"/>
              <a:t>This sample problem is a more difficult application of composite functions than that typically taught in a high school Algebra course, and reflects a skill that would be present in first year college finance class.  Notice the output of function f is a FV but is input as a PMT in function g.  The output of function g is a PV though it is used as a FV in function h.  This greater complexity is overcome by most of my students because of the real world context of the problem.  They can visualize the timeline involved, and with enough support and time they do master of this REAL WORLD application of composite functions.</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49</a:t>
            </a:fld>
            <a:endParaRPr lang="en-US"/>
          </a:p>
        </p:txBody>
      </p:sp>
    </p:spTree>
    <p:extLst>
      <p:ext uri="{BB962C8B-B14F-4D97-AF65-F5344CB8AC3E}">
        <p14:creationId xmlns:p14="http://schemas.microsoft.com/office/powerpoint/2010/main" val="3587559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 are first introduced to composite functions,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50</a:t>
            </a:fld>
            <a:endParaRPr lang="en-US"/>
          </a:p>
        </p:txBody>
      </p:sp>
    </p:spTree>
    <p:extLst>
      <p:ext uri="{BB962C8B-B14F-4D97-AF65-F5344CB8AC3E}">
        <p14:creationId xmlns:p14="http://schemas.microsoft.com/office/powerpoint/2010/main" val="309393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 Function Library</a:t>
            </a:r>
            <a:r>
              <a:rPr lang="en-US" baseline="0" dirty="0" smtClean="0"/>
              <a:t> offers a wealth of cross curricular tie-ins.  Today, we concentrate on business applications, but you will get a feel of how many possible curricular uses are possible.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a:t>
            </a:fld>
            <a:endParaRPr lang="en-US"/>
          </a:p>
        </p:txBody>
      </p:sp>
    </p:spTree>
    <p:extLst>
      <p:ext uri="{BB962C8B-B14F-4D97-AF65-F5344CB8AC3E}">
        <p14:creationId xmlns:p14="http://schemas.microsoft.com/office/powerpoint/2010/main" val="2369783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51</a:t>
            </a:fld>
            <a:endParaRPr lang="en-US"/>
          </a:p>
        </p:txBody>
      </p:sp>
    </p:spTree>
    <p:extLst>
      <p:ext uri="{BB962C8B-B14F-4D97-AF65-F5344CB8AC3E}">
        <p14:creationId xmlns:p14="http://schemas.microsoft.com/office/powerpoint/2010/main" val="610214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 are first introduced to composite functions,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52</a:t>
            </a:fld>
            <a:endParaRPr lang="en-US"/>
          </a:p>
        </p:txBody>
      </p:sp>
    </p:spTree>
    <p:extLst>
      <p:ext uri="{BB962C8B-B14F-4D97-AF65-F5344CB8AC3E}">
        <p14:creationId xmlns:p14="http://schemas.microsoft.com/office/powerpoint/2010/main" val="3093935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the $48,631 now becomes an input into the next function.  Greater difficulty reflected</a:t>
            </a:r>
            <a:r>
              <a:rPr lang="en-US" baseline="0" dirty="0" smtClean="0"/>
              <a:t> in students needing to recognize this future value output now becomes a payment input into the second function in the sequence.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53</a:t>
            </a:fld>
            <a:endParaRPr lang="en-US"/>
          </a:p>
        </p:txBody>
      </p:sp>
    </p:spTree>
    <p:extLst>
      <p:ext uri="{BB962C8B-B14F-4D97-AF65-F5344CB8AC3E}">
        <p14:creationId xmlns:p14="http://schemas.microsoft.com/office/powerpoint/2010/main" val="610214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 are first introduced to composite functions,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54</a:t>
            </a:fld>
            <a:endParaRPr lang="en-US"/>
          </a:p>
        </p:txBody>
      </p:sp>
    </p:spTree>
    <p:extLst>
      <p:ext uri="{BB962C8B-B14F-4D97-AF65-F5344CB8AC3E}">
        <p14:creationId xmlns:p14="http://schemas.microsoft.com/office/powerpoint/2010/main" val="3093935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55</a:t>
            </a:fld>
            <a:endParaRPr lang="en-US"/>
          </a:p>
        </p:txBody>
      </p:sp>
    </p:spTree>
    <p:extLst>
      <p:ext uri="{BB962C8B-B14F-4D97-AF65-F5344CB8AC3E}">
        <p14:creationId xmlns:p14="http://schemas.microsoft.com/office/powerpoint/2010/main" val="610214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56</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composite function mixes financial functions</a:t>
            </a:r>
            <a:r>
              <a:rPr lang="en-US" baseline="0" dirty="0" smtClean="0"/>
              <a:t> with</a:t>
            </a:r>
            <a:r>
              <a:rPr lang="en-US" dirty="0" smtClean="0"/>
              <a:t> simple arithmetic</a:t>
            </a:r>
            <a:r>
              <a:rPr lang="en-US" baseline="0" dirty="0" smtClean="0"/>
              <a:t> functions. This mixture mirrors most real world financial applications, and synthesizes a student’s prior knowledge of mathematical procedures learned earlier in their primary and secondary math curriculums. </a:t>
            </a:r>
          </a:p>
          <a:p>
            <a:endParaRPr lang="en-US" baseline="0" dirty="0" smtClean="0"/>
          </a:p>
          <a:p>
            <a:r>
              <a:rPr lang="en-US" baseline="0" dirty="0" smtClean="0"/>
              <a:t>For time sake, we won’t walk through the calculations but just point out a few elements of question design.</a:t>
            </a:r>
          </a:p>
        </p:txBody>
      </p:sp>
      <p:sp>
        <p:nvSpPr>
          <p:cNvPr id="4" name="Slide Number Placeholder 3"/>
          <p:cNvSpPr>
            <a:spLocks noGrp="1"/>
          </p:cNvSpPr>
          <p:nvPr>
            <p:ph type="sldNum" sz="quarter" idx="10"/>
          </p:nvPr>
        </p:nvSpPr>
        <p:spPr/>
        <p:txBody>
          <a:bodyPr/>
          <a:lstStyle/>
          <a:p>
            <a:fld id="{78F6291A-DCD7-AC4B-9508-F8E2ECA908DA}" type="slidenum">
              <a:rPr lang="en-US" smtClean="0"/>
              <a:t>57</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composite function connects student’s understanding of personal finance with a</a:t>
            </a:r>
            <a:r>
              <a:rPr lang="en-US" baseline="0" dirty="0" smtClean="0"/>
              <a:t> current topic in business (Fixed Benefit Retirement programs versus Contributory Retirement programs)  It also </a:t>
            </a:r>
            <a:r>
              <a:rPr lang="en-US" dirty="0" smtClean="0"/>
              <a:t>mixes financial functions</a:t>
            </a:r>
            <a:r>
              <a:rPr lang="en-US" baseline="0" dirty="0" smtClean="0"/>
              <a:t> with</a:t>
            </a:r>
            <a:r>
              <a:rPr lang="en-US" dirty="0" smtClean="0"/>
              <a:t> simple arithmetic</a:t>
            </a:r>
            <a:r>
              <a:rPr lang="en-US" baseline="0" dirty="0" smtClean="0"/>
              <a:t> functions. This mixture mirrors most real world financial applications, and synthesizes a student’s prior knowledge of mathematical procedures learned earlier in their primary and secondary math curriculums. </a:t>
            </a:r>
          </a:p>
          <a:p>
            <a:endParaRPr lang="en-US" baseline="0" dirty="0" smtClean="0"/>
          </a:p>
        </p:txBody>
      </p:sp>
      <p:sp>
        <p:nvSpPr>
          <p:cNvPr id="4" name="Slide Number Placeholder 3"/>
          <p:cNvSpPr>
            <a:spLocks noGrp="1"/>
          </p:cNvSpPr>
          <p:nvPr>
            <p:ph type="sldNum" sz="quarter" idx="10"/>
          </p:nvPr>
        </p:nvSpPr>
        <p:spPr/>
        <p:txBody>
          <a:bodyPr/>
          <a:lstStyle/>
          <a:p>
            <a:fld id="{78F6291A-DCD7-AC4B-9508-F8E2ECA908DA}" type="slidenum">
              <a:rPr lang="en-US" smtClean="0"/>
              <a:t>58</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59</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60</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examining financial functions, we’ll look at a few elements of EXCEL that can help teachers design curriculum.  Every aspect of teaching can incorporate Excel including core instruction, assessment, differentiation, and engagement.</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a:t>
            </a:fld>
            <a:endParaRPr lang="en-US"/>
          </a:p>
        </p:txBody>
      </p:sp>
    </p:spTree>
    <p:extLst>
      <p:ext uri="{BB962C8B-B14F-4D97-AF65-F5344CB8AC3E}">
        <p14:creationId xmlns:p14="http://schemas.microsoft.com/office/powerpoint/2010/main" val="4074589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61</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Bonus is an example of enhanced instruction for advanced students.  </a:t>
            </a:r>
            <a:r>
              <a:rPr lang="en-US" baseline="0" dirty="0" err="1" smtClean="0"/>
              <a:t>Scaffolded</a:t>
            </a:r>
            <a:r>
              <a:rPr lang="en-US" baseline="0" dirty="0" smtClean="0"/>
              <a:t> structure of question guides students through sequence of functions and connects with prior knowledge of financial functions learned in the first semester.</a:t>
            </a:r>
            <a:endParaRPr lang="en-US" dirty="0" smtClean="0"/>
          </a:p>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62</a:t>
            </a:fld>
            <a:endParaRPr lang="en-US"/>
          </a:p>
        </p:txBody>
      </p:sp>
    </p:spTree>
    <p:extLst>
      <p:ext uri="{BB962C8B-B14F-4D97-AF65-F5344CB8AC3E}">
        <p14:creationId xmlns:p14="http://schemas.microsoft.com/office/powerpoint/2010/main" val="1814072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you can do with linear, quadratic &amp; exponential models.  We’ll comment just briefly in the modeling section near the end of the presentation.</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63</a:t>
            </a:fld>
            <a:endParaRPr lang="en-US"/>
          </a:p>
        </p:txBody>
      </p:sp>
    </p:spTree>
    <p:extLst>
      <p:ext uri="{BB962C8B-B14F-4D97-AF65-F5344CB8AC3E}">
        <p14:creationId xmlns:p14="http://schemas.microsoft.com/office/powerpoint/2010/main" val="1775656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64</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we’ll take a few quick glimpse at how I integrate Excel into common</a:t>
            </a:r>
            <a:r>
              <a:rPr lang="en-US" baseline="0" dirty="0" smtClean="0"/>
              <a:t> core domains for statistics and probability.  </a:t>
            </a:r>
          </a:p>
          <a:p>
            <a:endParaRPr lang="en-US" baseline="0" dirty="0" smtClean="0"/>
          </a:p>
        </p:txBody>
      </p:sp>
      <p:sp>
        <p:nvSpPr>
          <p:cNvPr id="4" name="Slide Number Placeholder 3"/>
          <p:cNvSpPr>
            <a:spLocks noGrp="1"/>
          </p:cNvSpPr>
          <p:nvPr>
            <p:ph type="sldNum" sz="quarter" idx="10"/>
          </p:nvPr>
        </p:nvSpPr>
        <p:spPr/>
        <p:txBody>
          <a:bodyPr/>
          <a:lstStyle/>
          <a:p>
            <a:fld id="{78F6291A-DCD7-AC4B-9508-F8E2ECA908DA}" type="slidenum">
              <a:rPr lang="en-US" smtClean="0"/>
              <a:t>66</a:t>
            </a:fld>
            <a:endParaRPr lang="en-US"/>
          </a:p>
        </p:txBody>
      </p:sp>
    </p:spTree>
    <p:extLst>
      <p:ext uri="{BB962C8B-B14F-4D97-AF65-F5344CB8AC3E}">
        <p14:creationId xmlns:p14="http://schemas.microsoft.com/office/powerpoint/2010/main" val="3359820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67</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 enables students to create visually inspiring graphic displays that demonstrate a deep knowledge of the underlying statistics.</a:t>
            </a:r>
            <a:r>
              <a:rPr lang="en-US" baseline="0" dirty="0" smtClean="0"/>
              <a:t>  I</a:t>
            </a:r>
            <a:r>
              <a:rPr lang="en-US" dirty="0" smtClean="0"/>
              <a:t>ncorporation of an artistic element engages the marginally interested students while enhancing</a:t>
            </a:r>
            <a:r>
              <a:rPr lang="en-US" baseline="0" dirty="0" smtClean="0"/>
              <a:t> the communication of the statistical concepts.  These displays document student learning more broadly than most summative tests. In contrast to most hand drawn art projects I’ve used, students spend 80% of their time on the math and 20% on the artistic elements.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68</a:t>
            </a:fld>
            <a:endParaRPr lang="en-US"/>
          </a:p>
        </p:txBody>
      </p:sp>
    </p:spTree>
    <p:extLst>
      <p:ext uri="{BB962C8B-B14F-4D97-AF65-F5344CB8AC3E}">
        <p14:creationId xmlns:p14="http://schemas.microsoft.com/office/powerpoint/2010/main" val="2481478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graphic</a:t>
            </a:r>
            <a:r>
              <a:rPr lang="en-US" baseline="0" dirty="0" smtClean="0"/>
              <a:t> display was created for the PE Department.  We analyzed their 2012 </a:t>
            </a:r>
            <a:r>
              <a:rPr lang="en-US" baseline="0" dirty="0" err="1" smtClean="0"/>
              <a:t>Fitnessgram</a:t>
            </a:r>
            <a:r>
              <a:rPr lang="en-US" baseline="0" dirty="0" smtClean="0"/>
              <a:t> test results.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69</a:t>
            </a:fld>
            <a:endParaRPr lang="en-US"/>
          </a:p>
        </p:txBody>
      </p:sp>
    </p:spTree>
    <p:extLst>
      <p:ext uri="{BB962C8B-B14F-4D97-AF65-F5344CB8AC3E}">
        <p14:creationId xmlns:p14="http://schemas.microsoft.com/office/powerpoint/2010/main" val="2280947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it takes students an hour plus to prepare a graphic display such as this one.  By</a:t>
            </a:r>
            <a:r>
              <a:rPr lang="en-US" baseline="0" dirty="0" smtClean="0"/>
              <a:t> the end of the semester, nearly all of my 175 students can embellish a graphic display in 10 to 15 minutes or less.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70</a:t>
            </a:fld>
            <a:endParaRPr lang="en-US"/>
          </a:p>
        </p:txBody>
      </p:sp>
    </p:spTree>
    <p:extLst>
      <p:ext uri="{BB962C8B-B14F-4D97-AF65-F5344CB8AC3E}">
        <p14:creationId xmlns:p14="http://schemas.microsoft.com/office/powerpoint/2010/main" val="1705394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stock market analysts profess that a</a:t>
            </a:r>
            <a:r>
              <a:rPr lang="en-US" dirty="0" smtClean="0"/>
              <a:t> relationship</a:t>
            </a:r>
            <a:r>
              <a:rPr lang="en-US" baseline="0" dirty="0" smtClean="0"/>
              <a:t> exists between sales volume and price volatility.  We learn how standard terms in statistics such as “spread” are often expressed with a different jargon in some industries.  Students learned about candlestick charts as well.</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71</a:t>
            </a:fld>
            <a:endParaRPr lang="en-US"/>
          </a:p>
        </p:txBody>
      </p:sp>
    </p:spTree>
    <p:extLst>
      <p:ext uri="{BB962C8B-B14F-4D97-AF65-F5344CB8AC3E}">
        <p14:creationId xmlns:p14="http://schemas.microsoft.com/office/powerpoint/2010/main" val="302439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 allows</a:t>
            </a:r>
            <a:r>
              <a:rPr lang="en-US" baseline="0" dirty="0" smtClean="0"/>
              <a:t> users to create links that are identical to those found on the web.  This feature has permitted me to develop self-contained lesson modules.  We’ll talk briefly about how this feature can enhance student learning.</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a:t>
            </a:fld>
            <a:endParaRPr lang="en-US"/>
          </a:p>
        </p:txBody>
      </p:sp>
    </p:spTree>
    <p:extLst>
      <p:ext uri="{BB962C8B-B14F-4D97-AF65-F5344CB8AC3E}">
        <p14:creationId xmlns:p14="http://schemas.microsoft.com/office/powerpoint/2010/main" val="1681289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72</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77</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speed and alignment</a:t>
            </a:r>
            <a:r>
              <a:rPr lang="en-US" baseline="0" dirty="0" smtClean="0"/>
              <a:t> of answers are more easily organized in Excel.  </a:t>
            </a:r>
          </a:p>
          <a:p>
            <a:endParaRPr lang="en-US" baseline="0" dirty="0" smtClean="0"/>
          </a:p>
          <a:p>
            <a:r>
              <a:rPr lang="en-US" sz="1200" b="0" i="0" kern="1200" dirty="0" smtClean="0">
                <a:solidFill>
                  <a:schemeClr val="tx1"/>
                </a:solidFill>
                <a:effectLst/>
                <a:latin typeface="+mn-lt"/>
                <a:ea typeface="+mn-ea"/>
                <a:cs typeface="+mn-cs"/>
              </a:rPr>
              <a:t>Annotated answer worksheets can be created with Excel.  These worksheets allow students to self-assess their work outside the classroom.  The ability of students to open formula windows and observe cell contents allow them to delve deeply in the calculations.  Color coding of concepts and instructional elements are easily incorporated. </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To avoid students accessing inappropriate materials during assessments, worksheets with gaudy borders are created and posted on the website.  Students must remain on the assigned worksheet until the test is completed.  From the back of the room, these borders are easily visible.  Any non-conforming screens are a red flag that students may be cheating.</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Excel allows entire rows or columns can be highlighted which connects well with the concept of conditional probability in a data table context.  Students can visually observe the reduced size of the sample set imposed by a “given” condition.  Substantial improvement was documented when instruction included this strategy. </a:t>
            </a:r>
          </a:p>
          <a:p>
            <a:endParaRPr lang="en-US" b="0" i="0" dirty="0"/>
          </a:p>
        </p:txBody>
      </p:sp>
      <p:sp>
        <p:nvSpPr>
          <p:cNvPr id="4" name="Slide Number Placeholder 3"/>
          <p:cNvSpPr>
            <a:spLocks noGrp="1"/>
          </p:cNvSpPr>
          <p:nvPr>
            <p:ph type="sldNum" sz="quarter" idx="10"/>
          </p:nvPr>
        </p:nvSpPr>
        <p:spPr/>
        <p:txBody>
          <a:bodyPr/>
          <a:lstStyle/>
          <a:p>
            <a:fld id="{78F6291A-DCD7-AC4B-9508-F8E2ECA908DA}" type="slidenum">
              <a:rPr lang="en-US" smtClean="0"/>
              <a:t>78</a:t>
            </a:fld>
            <a:endParaRPr lang="en-US"/>
          </a:p>
        </p:txBody>
      </p:sp>
    </p:spTree>
    <p:extLst>
      <p:ext uri="{BB962C8B-B14F-4D97-AF65-F5344CB8AC3E}">
        <p14:creationId xmlns:p14="http://schemas.microsoft.com/office/powerpoint/2010/main" val="1896972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79</a:t>
            </a:fld>
            <a:endParaRPr lang="en-US"/>
          </a:p>
        </p:txBody>
      </p:sp>
    </p:spTree>
    <p:extLst>
      <p:ext uri="{BB962C8B-B14F-4D97-AF65-F5344CB8AC3E}">
        <p14:creationId xmlns:p14="http://schemas.microsoft.com/office/powerpoint/2010/main" val="3565080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80</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series of slides will</a:t>
            </a:r>
            <a:r>
              <a:rPr lang="en-US" baseline="0" dirty="0" smtClean="0"/>
              <a:t> progress quickly, and is intended to show how instruction can be organized using EXCEL.  If you’re interested in more details of the lesson itself, you have been provided PDF copies of each worksheet that comprise the lesson.</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82</a:t>
            </a:fld>
            <a:endParaRPr lang="en-US"/>
          </a:p>
        </p:txBody>
      </p:sp>
    </p:spTree>
    <p:extLst>
      <p:ext uri="{BB962C8B-B14F-4D97-AF65-F5344CB8AC3E}">
        <p14:creationId xmlns:p14="http://schemas.microsoft.com/office/powerpoint/2010/main" val="4179911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84</a:t>
            </a:fld>
            <a:endParaRPr lang="en-US"/>
          </a:p>
        </p:txBody>
      </p:sp>
    </p:spTree>
    <p:extLst>
      <p:ext uri="{BB962C8B-B14F-4D97-AF65-F5344CB8AC3E}">
        <p14:creationId xmlns:p14="http://schemas.microsoft.com/office/powerpoint/2010/main" val="1872450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artistic embellishments will generally take only 20%-30% of the total time spent on the project.  Most of the time is spent on math.   Plus the integration of art in an EXCEL spreadsheet is a marketable skill, and the end product becomes part of their EXCEL portfolio.</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85</a:t>
            </a:fld>
            <a:endParaRPr lang="en-US"/>
          </a:p>
        </p:txBody>
      </p:sp>
    </p:spTree>
    <p:extLst>
      <p:ext uri="{BB962C8B-B14F-4D97-AF65-F5344CB8AC3E}">
        <p14:creationId xmlns:p14="http://schemas.microsoft.com/office/powerpoint/2010/main" val="2928276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student labels the horizontal axis showing an understanding of spread,</a:t>
            </a:r>
            <a:r>
              <a:rPr lang="en-US" baseline="0" dirty="0" smtClean="0"/>
              <a:t> and the unique characteristic of normal curves</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86</a:t>
            </a:fld>
            <a:endParaRPr lang="en-US"/>
          </a:p>
        </p:txBody>
      </p:sp>
    </p:spTree>
    <p:extLst>
      <p:ext uri="{BB962C8B-B14F-4D97-AF65-F5344CB8AC3E}">
        <p14:creationId xmlns:p14="http://schemas.microsoft.com/office/powerpoint/2010/main" val="24455445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examples of student work here.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87</a:t>
            </a:fld>
            <a:endParaRPr lang="en-US"/>
          </a:p>
        </p:txBody>
      </p:sp>
    </p:spTree>
    <p:extLst>
      <p:ext uri="{BB962C8B-B14F-4D97-AF65-F5344CB8AC3E}">
        <p14:creationId xmlns:p14="http://schemas.microsoft.com/office/powerpoint/2010/main" val="283867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convinced that Excel features</a:t>
            </a:r>
            <a:r>
              <a:rPr lang="en-US" baseline="0" dirty="0" smtClean="0"/>
              <a:t> can be incorporated in all content areas. </a:t>
            </a:r>
            <a:r>
              <a:rPr lang="en-US" dirty="0" smtClean="0"/>
              <a:t>To wrap up, we’ll look at a few</a:t>
            </a:r>
            <a:r>
              <a:rPr lang="en-US" baseline="0" dirty="0" smtClean="0"/>
              <a:t> experimental applications in an English context.  These discussions open an interesting inquiry into the cognitive connections of similarity for teaching English and Math.</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a:t>
            </a:fld>
            <a:endParaRPr lang="en-US"/>
          </a:p>
        </p:txBody>
      </p:sp>
    </p:spTree>
    <p:extLst>
      <p:ext uri="{BB962C8B-B14F-4D97-AF65-F5344CB8AC3E}">
        <p14:creationId xmlns:p14="http://schemas.microsoft.com/office/powerpoint/2010/main" val="2956030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88</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89</a:t>
            </a:fld>
            <a:endParaRPr lang="en-US"/>
          </a:p>
        </p:txBody>
      </p:sp>
    </p:spTree>
    <p:extLst>
      <p:ext uri="{BB962C8B-B14F-4D97-AF65-F5344CB8AC3E}">
        <p14:creationId xmlns:p14="http://schemas.microsoft.com/office/powerpoint/2010/main" val="2838674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SHAPE</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90</a:t>
            </a:fld>
            <a:endParaRPr lang="en-US"/>
          </a:p>
        </p:txBody>
      </p:sp>
    </p:spTree>
    <p:extLst>
      <p:ext uri="{BB962C8B-B14F-4D97-AF65-F5344CB8AC3E}">
        <p14:creationId xmlns:p14="http://schemas.microsoft.com/office/powerpoint/2010/main" val="2838674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91</a:t>
            </a:fld>
            <a:endParaRPr lang="en-US"/>
          </a:p>
        </p:txBody>
      </p:sp>
    </p:spTree>
    <p:extLst>
      <p:ext uri="{BB962C8B-B14F-4D97-AF65-F5344CB8AC3E}">
        <p14:creationId xmlns:p14="http://schemas.microsoft.com/office/powerpoint/2010/main" val="28386744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examples of student work here.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92</a:t>
            </a:fld>
            <a:endParaRPr lang="en-US"/>
          </a:p>
        </p:txBody>
      </p:sp>
    </p:spTree>
    <p:extLst>
      <p:ext uri="{BB962C8B-B14F-4D97-AF65-F5344CB8AC3E}">
        <p14:creationId xmlns:p14="http://schemas.microsoft.com/office/powerpoint/2010/main" val="28386744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95</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when the student uses</a:t>
            </a:r>
            <a:r>
              <a:rPr lang="en-US" baseline="0" dirty="0" smtClean="0"/>
              <a:t> return link, it puts them back to the exact same place they left the body of the main lesson.  I believe this keeps students focused and the organization helps their metacognitive absorption of the lesson.</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99</a:t>
            </a:fld>
            <a:endParaRPr lang="en-US"/>
          </a:p>
        </p:txBody>
      </p:sp>
    </p:spTree>
    <p:extLst>
      <p:ext uri="{BB962C8B-B14F-4D97-AF65-F5344CB8AC3E}">
        <p14:creationId xmlns:p14="http://schemas.microsoft.com/office/powerpoint/2010/main" val="1780169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Slides Like This One We Need. “Differentiated Instruction</a:t>
            </a:r>
            <a:r>
              <a:rPr lang="en-US" baseline="0" dirty="0" smtClean="0"/>
              <a:t> With EXCEL”; “Assessment With Excel”; “Modeling With Excel”; “Functions With Excel”; “Graphic Organizers With Excel”; </a:t>
            </a:r>
            <a:r>
              <a:rPr lang="en-US" dirty="0" smtClean="0"/>
              <a:t> Maybe use different colors besides red.</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101</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EXCEL allows students to model more than the Common Core required linear, exponential, and quadratic functions.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104</a:t>
            </a:fld>
            <a:endParaRPr lang="en-US"/>
          </a:p>
        </p:txBody>
      </p:sp>
    </p:spTree>
    <p:extLst>
      <p:ext uri="{BB962C8B-B14F-4D97-AF65-F5344CB8AC3E}">
        <p14:creationId xmlns:p14="http://schemas.microsoft.com/office/powerpoint/2010/main" val="3841622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Excel can be effective graphic displays as graphic organizers in an English class.</a:t>
            </a:r>
            <a:r>
              <a:rPr lang="en-US" baseline="0" dirty="0" smtClean="0"/>
              <a:t>  First take a look at an example of two graphic organizers provided to me in a recent seminar on Common Core English.  These quick sketches serve a purpose no doubt but greater clarity is gained from the preparation of an Excel graphic display.  Relativity of comparisons must be quantified.  I envision these structures could be used at a pre-write stage, an intermediary stage to review a draft, or as a post-write alternative communication or as a supplemental graphic to accompany an oral and written presentation.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105</a:t>
            </a:fld>
            <a:endParaRPr lang="en-US"/>
          </a:p>
        </p:txBody>
      </p:sp>
    </p:spTree>
    <p:extLst>
      <p:ext uri="{BB962C8B-B14F-4D97-AF65-F5344CB8AC3E}">
        <p14:creationId xmlns:p14="http://schemas.microsoft.com/office/powerpoint/2010/main" val="383259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11</a:t>
            </a:fld>
            <a:endParaRPr lang="en-US"/>
          </a:p>
        </p:txBody>
      </p:sp>
    </p:spTree>
    <p:extLst>
      <p:ext uri="{BB962C8B-B14F-4D97-AF65-F5344CB8AC3E}">
        <p14:creationId xmlns:p14="http://schemas.microsoft.com/office/powerpoint/2010/main" val="9573470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here student identified</a:t>
            </a:r>
            <a:r>
              <a:rPr lang="en-US" baseline="0" dirty="0" smtClean="0"/>
              <a:t> setting, key scenes from the text, and key concepts of the </a:t>
            </a:r>
            <a:r>
              <a:rPr lang="en-US" baseline="0" dirty="0" err="1" smtClean="0"/>
              <a:t>etxt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106</a:t>
            </a:fld>
            <a:endParaRPr lang="en-US"/>
          </a:p>
        </p:txBody>
      </p:sp>
    </p:spTree>
    <p:extLst>
      <p:ext uri="{BB962C8B-B14F-4D97-AF65-F5344CB8AC3E}">
        <p14:creationId xmlns:p14="http://schemas.microsoft.com/office/powerpoint/2010/main" val="2067946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student extracts quotes from </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107</a:t>
            </a:fld>
            <a:endParaRPr lang="en-US"/>
          </a:p>
        </p:txBody>
      </p:sp>
    </p:spTree>
    <p:extLst>
      <p:ext uri="{BB962C8B-B14F-4D97-AF65-F5344CB8AC3E}">
        <p14:creationId xmlns:p14="http://schemas.microsoft.com/office/powerpoint/2010/main" val="5579632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116</a:t>
            </a:fld>
            <a:endParaRPr lang="en-US"/>
          </a:p>
        </p:txBody>
      </p:sp>
    </p:spTree>
    <p:extLst>
      <p:ext uri="{BB962C8B-B14F-4D97-AF65-F5344CB8AC3E}">
        <p14:creationId xmlns:p14="http://schemas.microsoft.com/office/powerpoint/2010/main" val="40944722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117</a:t>
            </a:fld>
            <a:endParaRPr lang="en-US"/>
          </a:p>
        </p:txBody>
      </p:sp>
    </p:spTree>
    <p:extLst>
      <p:ext uri="{BB962C8B-B14F-4D97-AF65-F5344CB8AC3E}">
        <p14:creationId xmlns:p14="http://schemas.microsoft.com/office/powerpoint/2010/main" val="701698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cartoon largely preaches to the choir. </a:t>
            </a:r>
            <a:r>
              <a:rPr lang="en-US" baseline="0" dirty="0" smtClean="0"/>
              <a:t>  We’re here because we are committed to bringing more real world experiences into the classroom.  Educational trends are leading away from teaching theory, theory, and more theory.  On the other hand, we don’t want to devolve back to a world where business education is a remedial instruction with little academic theory and simply a trade program for underachievers.  We as educators must connect theory and application.  For it is through this marriage of theory and application that we develop SKILLS that will serve our students in the competitive 21</a:t>
            </a:r>
            <a:r>
              <a:rPr lang="en-US" baseline="30000" dirty="0" smtClean="0"/>
              <a:t>st</a:t>
            </a:r>
            <a:r>
              <a:rPr lang="en-US" baseline="0" dirty="0" smtClean="0"/>
              <a:t> century economy.   </a:t>
            </a:r>
          </a:p>
          <a:p>
            <a:endParaRPr lang="en-US" baseline="0" dirty="0" smtClean="0"/>
          </a:p>
          <a:p>
            <a:r>
              <a:rPr lang="en-US" baseline="0" dirty="0" smtClean="0"/>
              <a:t>And yes they did misspell “retirement”.</a:t>
            </a:r>
            <a:endParaRPr lang="en-US" dirty="0"/>
          </a:p>
        </p:txBody>
      </p:sp>
      <p:sp>
        <p:nvSpPr>
          <p:cNvPr id="4" name="Slide Number Placeholder 3"/>
          <p:cNvSpPr>
            <a:spLocks noGrp="1"/>
          </p:cNvSpPr>
          <p:nvPr>
            <p:ph type="sldNum" sz="quarter" idx="10"/>
          </p:nvPr>
        </p:nvSpPr>
        <p:spPr/>
        <p:txBody>
          <a:bodyPr/>
          <a:lstStyle/>
          <a:p>
            <a:fld id="{78F6291A-DCD7-AC4B-9508-F8E2ECA908DA}" type="slidenum">
              <a:rPr lang="en-US" smtClean="0"/>
              <a:t>12</a:t>
            </a:fld>
            <a:endParaRPr lang="en-US"/>
          </a:p>
        </p:txBody>
      </p:sp>
    </p:spTree>
    <p:extLst>
      <p:ext uri="{BB962C8B-B14F-4D97-AF65-F5344CB8AC3E}">
        <p14:creationId xmlns:p14="http://schemas.microsoft.com/office/powerpoint/2010/main" val="347347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B5F508-1EFB-4C8C-ADD6-5E4AB45C01B7}"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5F508-1EFB-4C8C-ADD6-5E4AB45C01B7}"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5F508-1EFB-4C8C-ADD6-5E4AB45C01B7}"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5F508-1EFB-4C8C-ADD6-5E4AB45C01B7}"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B5F508-1EFB-4C8C-ADD6-5E4AB45C01B7}" type="datetimeFigureOut">
              <a:rPr lang="en-US" smtClean="0"/>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B5F508-1EFB-4C8C-ADD6-5E4AB45C01B7}" type="datetimeFigureOut">
              <a:rPr lang="en-US" smtClean="0"/>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B5F508-1EFB-4C8C-ADD6-5E4AB45C01B7}" type="datetimeFigureOut">
              <a:rPr lang="en-US" smtClean="0"/>
              <a:t>2/28/2013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5F508-1EFB-4C8C-ADD6-5E4AB45C01B7}" type="datetimeFigureOut">
              <a:rPr lang="en-US" smtClean="0"/>
              <a:t>2/28/2013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5F508-1EFB-4C8C-ADD6-5E4AB45C01B7}" type="datetimeFigureOut">
              <a:rPr lang="en-US" smtClean="0"/>
              <a:t>2/28/2013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688F9D-FF69-4196-A194-55A122F6703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5F508-1EFB-4C8C-ADD6-5E4AB45C01B7}" type="datetimeFigureOut">
              <a:rPr lang="en-US" smtClean="0"/>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88F9D-FF69-4196-A194-55A122F67031}"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AB5F508-1EFB-4C8C-ADD6-5E4AB45C01B7}" type="datetimeFigureOut">
              <a:rPr lang="en-US" smtClean="0"/>
              <a:t>2/28/2013</a:t>
            </a:fld>
            <a:endParaRPr lang="en-US"/>
          </a:p>
        </p:txBody>
      </p:sp>
      <p:sp>
        <p:nvSpPr>
          <p:cNvPr id="9" name="Slide Number Placeholder 8"/>
          <p:cNvSpPr>
            <a:spLocks noGrp="1"/>
          </p:cNvSpPr>
          <p:nvPr>
            <p:ph type="sldNum" sz="quarter" idx="11"/>
          </p:nvPr>
        </p:nvSpPr>
        <p:spPr/>
        <p:txBody>
          <a:bodyPr/>
          <a:lstStyle/>
          <a:p>
            <a:fld id="{56688F9D-FF69-4196-A194-55A122F6703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6688F9D-FF69-4196-A194-55A122F67031}"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AB5F508-1EFB-4C8C-ADD6-5E4AB45C01B7}" type="datetimeFigureOut">
              <a:rPr lang="en-US" smtClean="0"/>
              <a:t>2/28/2013</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rvfs\UserData\annelson\Desktop\CPA Mardi Gras Par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0784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07840" cy="1261884"/>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4400" b="1" dirty="0" err="1" smtClean="0">
                <a:solidFill>
                  <a:srgbClr val="C00000"/>
                </a:solidFill>
                <a:latin typeface="+mj-lt"/>
              </a:rPr>
              <a:t>EXCEL</a:t>
            </a:r>
            <a:r>
              <a:rPr lang="en-US" sz="4400" b="1" dirty="0" err="1" smtClean="0">
                <a:solidFill>
                  <a:srgbClr val="7030A0"/>
                </a:solidFill>
                <a:latin typeface="+mj-lt"/>
              </a:rPr>
              <a:t>lent</a:t>
            </a:r>
            <a:r>
              <a:rPr lang="en-US" sz="4400" b="1" dirty="0" smtClean="0">
                <a:solidFill>
                  <a:srgbClr val="7030A0"/>
                </a:solidFill>
                <a:latin typeface="+mj-lt"/>
              </a:rPr>
              <a:t> Instructional Strategies</a:t>
            </a:r>
          </a:p>
          <a:p>
            <a:pPr algn="ctr"/>
            <a:r>
              <a:rPr lang="en-US" sz="3200" b="1" dirty="0" smtClean="0">
                <a:solidFill>
                  <a:srgbClr val="7030A0"/>
                </a:solidFill>
                <a:latin typeface="+mj-lt"/>
              </a:rPr>
              <a:t>Common Core Math &amp; Financial Literacy</a:t>
            </a:r>
            <a:endParaRPr lang="en-US" sz="3200" b="1" dirty="0">
              <a:solidFill>
                <a:srgbClr val="7030A0"/>
              </a:solidFill>
              <a:latin typeface="+mj-lt"/>
            </a:endParaRPr>
          </a:p>
        </p:txBody>
      </p:sp>
      <p:sp>
        <p:nvSpPr>
          <p:cNvPr id="6" name="TextBox 5"/>
          <p:cNvSpPr txBox="1"/>
          <p:nvPr/>
        </p:nvSpPr>
        <p:spPr>
          <a:xfrm>
            <a:off x="838200" y="6059269"/>
            <a:ext cx="7812440"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3600" b="1" dirty="0" smtClean="0">
                <a:solidFill>
                  <a:srgbClr val="C00000"/>
                </a:solidFill>
                <a:latin typeface="+mj-lt"/>
              </a:rPr>
              <a:t>More Real World In What We Teach!</a:t>
            </a:r>
            <a:endParaRPr lang="en-US" sz="3600" b="1" dirty="0" smtClean="0">
              <a:solidFill>
                <a:srgbClr val="7030A0"/>
              </a:solidFill>
              <a:latin typeface="+mj-lt"/>
            </a:endParaRPr>
          </a:p>
        </p:txBody>
      </p:sp>
    </p:spTree>
    <p:extLst>
      <p:ext uri="{BB962C8B-B14F-4D97-AF65-F5344CB8AC3E}">
        <p14:creationId xmlns:p14="http://schemas.microsoft.com/office/powerpoint/2010/main" val="268037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a:spLocks noChangeArrowheads="1"/>
          </p:cNvSpPr>
          <p:nvPr/>
        </p:nvSpPr>
        <p:spPr bwMode="auto">
          <a:xfrm>
            <a:off x="2057400" y="228600"/>
            <a:ext cx="51816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7030A0"/>
                </a:solidFill>
                <a:latin typeface="Cambria"/>
                <a:ea typeface="Cambria"/>
                <a:cs typeface="Times New Roman"/>
              </a:rPr>
              <a:t>EXCEL  </a:t>
            </a:r>
            <a:r>
              <a:rPr lang="en-US" sz="2800" b="1" dirty="0" smtClean="0">
                <a:solidFill>
                  <a:srgbClr val="7030A0"/>
                </a:solidFill>
                <a:latin typeface="Cambria"/>
                <a:ea typeface="Cambria"/>
                <a:cs typeface="Times New Roman"/>
              </a:rPr>
              <a:t>IN  THE  CLASSROOM</a:t>
            </a:r>
            <a:endParaRPr lang="en-US" sz="2800" dirty="0">
              <a:solidFill>
                <a:srgbClr val="7030A0"/>
              </a:solidFill>
              <a:effectLst/>
              <a:latin typeface="Cambria"/>
              <a:ea typeface="Cambria"/>
              <a:cs typeface="Times New Roman"/>
            </a:endParaRPr>
          </a:p>
        </p:txBody>
      </p:sp>
      <p:sp>
        <p:nvSpPr>
          <p:cNvPr id="18" name="Text Box 12"/>
          <p:cNvSpPr txBox="1">
            <a:spLocks noChangeArrowheads="1"/>
          </p:cNvSpPr>
          <p:nvPr/>
        </p:nvSpPr>
        <p:spPr bwMode="auto">
          <a:xfrm>
            <a:off x="304800" y="1367790"/>
            <a:ext cx="38099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Traditional  Applications</a:t>
            </a:r>
            <a:endParaRPr lang="en-US" sz="2400" dirty="0">
              <a:solidFill>
                <a:srgbClr val="7030A0"/>
              </a:solidFill>
              <a:effectLst/>
              <a:latin typeface="Cambria"/>
              <a:ea typeface="Cambria"/>
              <a:cs typeface="Times New Roman"/>
            </a:endParaRPr>
          </a:p>
        </p:txBody>
      </p:sp>
      <p:sp>
        <p:nvSpPr>
          <p:cNvPr id="19" name="Text Box 12"/>
          <p:cNvSpPr txBox="1">
            <a:spLocks noChangeArrowheads="1"/>
          </p:cNvSpPr>
          <p:nvPr/>
        </p:nvSpPr>
        <p:spPr bwMode="auto">
          <a:xfrm>
            <a:off x="228600" y="5486400"/>
            <a:ext cx="36576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FF0000"/>
                </a:solidFill>
                <a:latin typeface="Cambria"/>
                <a:ea typeface="Cambria"/>
                <a:cs typeface="Times New Roman"/>
              </a:rPr>
              <a:t>Non-Math  Applications</a:t>
            </a:r>
            <a:endParaRPr lang="en-US" sz="2400" dirty="0">
              <a:solidFill>
                <a:srgbClr val="FF0000"/>
              </a:solidFill>
              <a:effectLst/>
              <a:latin typeface="Cambria"/>
              <a:ea typeface="Cambria"/>
              <a:cs typeface="Times New Roman"/>
            </a:endParaRPr>
          </a:p>
        </p:txBody>
      </p:sp>
      <p:sp>
        <p:nvSpPr>
          <p:cNvPr id="20" name="Text Box 12"/>
          <p:cNvSpPr txBox="1">
            <a:spLocks noChangeArrowheads="1"/>
          </p:cNvSpPr>
          <p:nvPr/>
        </p:nvSpPr>
        <p:spPr bwMode="auto">
          <a:xfrm>
            <a:off x="5037784" y="4419600"/>
            <a:ext cx="4030016"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a:solidFill>
                  <a:srgbClr val="7030A0"/>
                </a:solidFill>
                <a:latin typeface="Cambria"/>
                <a:ea typeface="Cambria"/>
                <a:cs typeface="Times New Roman"/>
              </a:rPr>
              <a:t>L</a:t>
            </a:r>
            <a:r>
              <a:rPr lang="en-US" sz="2400" b="1" dirty="0" smtClean="0">
                <a:solidFill>
                  <a:srgbClr val="7030A0"/>
                </a:solidFill>
                <a:latin typeface="Cambria"/>
                <a:ea typeface="Cambria"/>
                <a:cs typeface="Times New Roman"/>
              </a:rPr>
              <a:t>inks Simulate A Web Site</a:t>
            </a:r>
            <a:endParaRPr lang="en-US" sz="2400" dirty="0">
              <a:solidFill>
                <a:srgbClr val="7030A0"/>
              </a:solidFill>
              <a:effectLst/>
              <a:latin typeface="Cambria"/>
              <a:ea typeface="Cambria"/>
              <a:cs typeface="Times New Roman"/>
            </a:endParaRPr>
          </a:p>
        </p:txBody>
      </p:sp>
      <p:sp>
        <p:nvSpPr>
          <p:cNvPr id="21" name="Text Box 12"/>
          <p:cNvSpPr txBox="1">
            <a:spLocks noChangeArrowheads="1"/>
          </p:cNvSpPr>
          <p:nvPr/>
        </p:nvSpPr>
        <p:spPr bwMode="auto">
          <a:xfrm>
            <a:off x="381001" y="3352800"/>
            <a:ext cx="33527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Design of Curriculum</a:t>
            </a:r>
            <a:endParaRPr lang="en-US" sz="2400" dirty="0">
              <a:solidFill>
                <a:srgbClr val="7030A0"/>
              </a:solidFill>
              <a:effectLst/>
              <a:latin typeface="Cambria"/>
              <a:ea typeface="Cambria"/>
              <a:cs typeface="Times New Roman"/>
            </a:endParaRPr>
          </a:p>
        </p:txBody>
      </p:sp>
      <p:sp>
        <p:nvSpPr>
          <p:cNvPr id="22" name="Text Box 12"/>
          <p:cNvSpPr txBox="1">
            <a:spLocks noChangeArrowheads="1"/>
          </p:cNvSpPr>
          <p:nvPr/>
        </p:nvSpPr>
        <p:spPr bwMode="auto">
          <a:xfrm>
            <a:off x="5943600" y="2434590"/>
            <a:ext cx="2715065"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Function Library</a:t>
            </a:r>
            <a:endParaRPr lang="en-US" sz="2400" dirty="0">
              <a:solidFill>
                <a:srgbClr val="7030A0"/>
              </a:solidFill>
              <a:effectLst/>
              <a:latin typeface="Cambria"/>
              <a:ea typeface="Cambria"/>
              <a:cs typeface="Times New Roman"/>
            </a:endParaRPr>
          </a:p>
        </p:txBody>
      </p:sp>
      <p:sp>
        <p:nvSpPr>
          <p:cNvPr id="26" name="Notched Right Arrow 25"/>
          <p:cNvSpPr/>
          <p:nvPr/>
        </p:nvSpPr>
        <p:spPr>
          <a:xfrm rot="9017283" flipV="1">
            <a:off x="3921508" y="5131572"/>
            <a:ext cx="1146510" cy="446590"/>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7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Inference Instruction Link Tw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 y="1676400"/>
            <a:ext cx="8829676" cy="4581525"/>
          </a:xfrm>
          <a:prstGeom prst="rect">
            <a:avLst/>
          </a:prstGeom>
          <a:noFill/>
          <a:scene3d>
            <a:camera prst="orthographicFront"/>
            <a:lightRig rig="threePt" dir="t"/>
          </a:scene3d>
          <a:sp3d>
            <a:bevelT prst="angle"/>
            <a:bevelB prst="angle"/>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0334" y="381000"/>
            <a:ext cx="1823266"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LINK #2:</a:t>
            </a:r>
            <a:r>
              <a:rPr lang="en-US" sz="2800" b="1" dirty="0" smtClean="0">
                <a:solidFill>
                  <a:srgbClr val="7030A0"/>
                </a:solidFill>
                <a:latin typeface="+mj-lt"/>
              </a:rPr>
              <a:t> </a:t>
            </a:r>
            <a:endParaRPr lang="en-US" sz="2800" b="1" dirty="0">
              <a:solidFill>
                <a:srgbClr val="7030A0"/>
              </a:solidFill>
              <a:latin typeface="+mj-lt"/>
            </a:endParaRPr>
          </a:p>
        </p:txBody>
      </p:sp>
      <p:sp>
        <p:nvSpPr>
          <p:cNvPr id="8" name="TextBox 7"/>
          <p:cNvSpPr txBox="1"/>
          <p:nvPr/>
        </p:nvSpPr>
        <p:spPr>
          <a:xfrm>
            <a:off x="2745719" y="152400"/>
            <a:ext cx="5645841" cy="1384995"/>
          </a:xfrm>
          <a:prstGeom prst="rect">
            <a:avLst/>
          </a:prstGeom>
          <a:solidFill>
            <a:srgbClr val="FFC000"/>
          </a:solidFill>
          <a:scene3d>
            <a:camera prst="orthographicFront"/>
            <a:lightRig rig="threePt" dir="t"/>
          </a:scene3d>
          <a:sp3d>
            <a:bevelT prst="angle"/>
          </a:sp3d>
        </p:spPr>
        <p:txBody>
          <a:bodyPr wrap="none" rtlCol="0">
            <a:spAutoFit/>
          </a:bodyPr>
          <a:lstStyle/>
          <a:p>
            <a:pPr algn="ctr"/>
            <a:r>
              <a:rPr lang="en-US" sz="2800" b="1" dirty="0" smtClean="0">
                <a:solidFill>
                  <a:srgbClr val="7030A0"/>
                </a:solidFill>
              </a:rPr>
              <a:t>Efficient Navigation Within A Lesson </a:t>
            </a:r>
          </a:p>
          <a:p>
            <a:pPr algn="ctr"/>
            <a:r>
              <a:rPr lang="en-US" sz="2800" b="1" dirty="0" smtClean="0">
                <a:solidFill>
                  <a:srgbClr val="7030A0"/>
                </a:solidFill>
              </a:rPr>
              <a:t>Leads To </a:t>
            </a:r>
          </a:p>
          <a:p>
            <a:pPr algn="ctr"/>
            <a:r>
              <a:rPr lang="en-US" sz="2800" b="1" dirty="0" smtClean="0">
                <a:solidFill>
                  <a:srgbClr val="7030A0"/>
                </a:solidFill>
              </a:rPr>
              <a:t>EFFICIENT LEARNING</a:t>
            </a:r>
            <a:endParaRPr lang="en-US" sz="2800" b="1" dirty="0">
              <a:solidFill>
                <a:srgbClr val="7030A0"/>
              </a:solidFill>
            </a:endParaRPr>
          </a:p>
        </p:txBody>
      </p:sp>
    </p:spTree>
    <p:extLst>
      <p:ext uri="{BB962C8B-B14F-4D97-AF65-F5344CB8AC3E}">
        <p14:creationId xmlns:p14="http://schemas.microsoft.com/office/powerpoint/2010/main" val="17121276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5400" dirty="0">
                <a:solidFill>
                  <a:srgbClr val="FFC000"/>
                </a:solidFill>
                <a:effectLst>
                  <a:outerShdw blurRad="50800" dist="38100" dir="10800000" algn="r" rotWithShape="0">
                    <a:prstClr val="black">
                      <a:alpha val="40000"/>
                    </a:prstClr>
                  </a:outerShdw>
                </a:effectLst>
              </a:rPr>
              <a:t>&amp;</a:t>
            </a:r>
            <a:r>
              <a:rPr lang="en-US" sz="4400" dirty="0" smtClean="0">
                <a:solidFill>
                  <a:srgbClr val="FFC000"/>
                </a:solidFill>
                <a:effectLst>
                  <a:outerShdw blurRad="50800" dist="38100" dir="10800000" algn="r" rotWithShape="0">
                    <a:prstClr val="black">
                      <a:alpha val="40000"/>
                    </a:prstClr>
                  </a:outerShdw>
                </a:effectLst>
              </a:rPr>
              <a:t> </a:t>
            </a:r>
          </a:p>
          <a:p>
            <a:pPr algn="ctr"/>
            <a:r>
              <a:rPr lang="en-US" sz="4400" dirty="0" smtClean="0">
                <a:solidFill>
                  <a:srgbClr val="FFC000"/>
                </a:solidFill>
                <a:effectLst>
                  <a:outerShdw blurRad="50800" dist="38100" dir="10800000" algn="r" rotWithShape="0">
                    <a:prstClr val="black">
                      <a:alpha val="40000"/>
                    </a:prstClr>
                  </a:outerShdw>
                </a:effectLst>
              </a:rPr>
              <a:t>MODELING</a:t>
            </a:r>
            <a:r>
              <a:rPr lang="en-US" sz="6000" dirty="0" smtClean="0">
                <a:solidFill>
                  <a:srgbClr val="FFC000"/>
                </a:solidFill>
                <a:effectLst>
                  <a:outerShdw blurRad="50800" dist="38100" dir="10800000" algn="r" rotWithShape="0">
                    <a:prstClr val="black">
                      <a:alpha val="40000"/>
                    </a:prstClr>
                  </a:outerShdw>
                </a:effectLst>
              </a:rPr>
              <a:t> </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pic>
        <p:nvPicPr>
          <p:cNvPr id="3" name="Picture 3" descr="\\srvfs\UserData\annelson\Desktop\CPA math-model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506" y="4006849"/>
            <a:ext cx="3690094" cy="27749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60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228600"/>
            <a:ext cx="5194300" cy="990600"/>
          </a:xfrm>
          <a:prstGeom prst="rect">
            <a:avLst/>
          </a:prstGeom>
        </p:spPr>
      </p:pic>
      <p:pic>
        <p:nvPicPr>
          <p:cNvPr id="5" name="Picture 4" descr="Screen shot 2013-01-26 at 5.00.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71600"/>
            <a:ext cx="6946900" cy="4343400"/>
          </a:xfrm>
          <a:prstGeom prst="rect">
            <a:avLst/>
          </a:prstGeom>
        </p:spPr>
      </p:pic>
      <p:pic>
        <p:nvPicPr>
          <p:cNvPr id="6" name="Picture 5" descr="Screen shot 2013-01-26 at 5.00.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6019800"/>
            <a:ext cx="5435600" cy="241300"/>
          </a:xfrm>
          <a:prstGeom prst="rect">
            <a:avLst/>
          </a:prstGeom>
        </p:spPr>
      </p:pic>
    </p:spTree>
    <p:extLst>
      <p:ext uri="{BB962C8B-B14F-4D97-AF65-F5344CB8AC3E}">
        <p14:creationId xmlns:p14="http://schemas.microsoft.com/office/powerpoint/2010/main" val="1011451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Modeli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413447"/>
            <a:ext cx="6134100" cy="71190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228600" y="5943601"/>
            <a:ext cx="5562600" cy="685799"/>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FF0000"/>
                </a:solidFill>
                <a:latin typeface="Cambria"/>
                <a:ea typeface="Cambria"/>
                <a:cs typeface="Times New Roman"/>
              </a:rPr>
              <a:t>A REAL GAME CHANGER!</a:t>
            </a:r>
            <a:endParaRPr lang="en-US" sz="3600" dirty="0">
              <a:solidFill>
                <a:srgbClr val="FF0000"/>
              </a:solidFill>
              <a:effectLst/>
              <a:latin typeface="Cambria"/>
              <a:ea typeface="Cambria"/>
              <a:cs typeface="Times New Roman"/>
            </a:endParaRPr>
          </a:p>
        </p:txBody>
      </p:sp>
      <p:sp>
        <p:nvSpPr>
          <p:cNvPr id="7" name="Text Box 12"/>
          <p:cNvSpPr txBox="1">
            <a:spLocks noChangeArrowheads="1"/>
          </p:cNvSpPr>
          <p:nvPr/>
        </p:nvSpPr>
        <p:spPr bwMode="auto">
          <a:xfrm>
            <a:off x="90152" y="76200"/>
            <a:ext cx="6539248" cy="6096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A </a:t>
            </a:r>
            <a:r>
              <a:rPr lang="en-US" sz="3200" b="1" dirty="0" err="1" smtClean="0">
                <a:solidFill>
                  <a:srgbClr val="7030A0"/>
                </a:solidFill>
                <a:latin typeface="Cambria"/>
                <a:ea typeface="Cambria"/>
                <a:cs typeface="Times New Roman"/>
              </a:rPr>
              <a:t>PHd</a:t>
            </a:r>
            <a:r>
              <a:rPr lang="en-US" sz="3200" b="1" dirty="0" smtClean="0">
                <a:solidFill>
                  <a:srgbClr val="7030A0"/>
                </a:solidFill>
                <a:latin typeface="Cambria"/>
                <a:ea typeface="Cambria"/>
                <a:cs typeface="Times New Roman"/>
              </a:rPr>
              <a:t>  Degree In A Single Window  </a:t>
            </a:r>
            <a:endParaRPr lang="en-US" sz="3200" dirty="0">
              <a:solidFill>
                <a:srgbClr val="7030A0"/>
              </a:solidFill>
              <a:effectLst/>
              <a:latin typeface="Cambria"/>
              <a:ea typeface="Cambria"/>
              <a:cs typeface="Times New Roman"/>
            </a:endParaRPr>
          </a:p>
        </p:txBody>
      </p:sp>
    </p:spTree>
    <p:extLst>
      <p:ext uri="{BB962C8B-B14F-4D97-AF65-F5344CB8AC3E}">
        <p14:creationId xmlns:p14="http://schemas.microsoft.com/office/powerpoint/2010/main" val="185581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Modeli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78623"/>
            <a:ext cx="5257800" cy="61020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rvfs\UserData\annelson\Desktop\CPA Modeling #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6304" y="381000"/>
            <a:ext cx="6397462" cy="6172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276600" y="1295400"/>
            <a:ext cx="5334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12"/>
          <p:cNvSpPr txBox="1">
            <a:spLocks noChangeArrowheads="1"/>
          </p:cNvSpPr>
          <p:nvPr/>
        </p:nvSpPr>
        <p:spPr bwMode="auto">
          <a:xfrm>
            <a:off x="4876800" y="311977"/>
            <a:ext cx="4177048" cy="602423"/>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lgn="ctr">
              <a:spcBef>
                <a:spcPts val="0"/>
              </a:spcBef>
            </a:pPr>
            <a:r>
              <a:rPr lang="en-US" sz="3200" b="1" dirty="0" smtClean="0">
                <a:solidFill>
                  <a:srgbClr val="7030A0"/>
                </a:solidFill>
                <a:latin typeface="Cambria"/>
                <a:ea typeface="Cambria"/>
                <a:cs typeface="Times New Roman"/>
              </a:rPr>
              <a:t>FUNCTIONS GALORE </a:t>
            </a:r>
            <a:endParaRPr lang="en-US" sz="3200" dirty="0">
              <a:solidFill>
                <a:srgbClr val="7030A0"/>
              </a:solidFill>
              <a:effectLst/>
              <a:latin typeface="Cambria"/>
              <a:ea typeface="Cambria"/>
              <a:cs typeface="Times New Roman"/>
            </a:endParaRPr>
          </a:p>
        </p:txBody>
      </p:sp>
    </p:spTree>
    <p:extLst>
      <p:ext uri="{BB962C8B-B14F-4D97-AF65-F5344CB8AC3E}">
        <p14:creationId xmlns:p14="http://schemas.microsoft.com/office/powerpoint/2010/main" val="41571576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C000"/>
                </a:solidFill>
                <a:effectLst>
                  <a:outerShdw blurRad="50800" dist="38100" dir="10800000" algn="r" rotWithShape="0">
                    <a:prstClr val="black">
                      <a:alpha val="40000"/>
                    </a:prstClr>
                  </a:outerShdw>
                </a:effectLst>
              </a:rPr>
              <a:t>EXCEL </a:t>
            </a:r>
          </a:p>
          <a:p>
            <a:pPr algn="ctr"/>
            <a:r>
              <a:rPr lang="en-US" sz="6000" dirty="0" smtClean="0">
                <a:solidFill>
                  <a:srgbClr val="FFC000"/>
                </a:solidFill>
                <a:effectLst>
                  <a:outerShdw blurRad="50800" dist="38100" dir="10800000" algn="r" rotWithShape="0">
                    <a:prstClr val="black">
                      <a:alpha val="40000"/>
                    </a:prstClr>
                  </a:outerShdw>
                </a:effectLst>
              </a:rPr>
              <a:t>IN </a:t>
            </a:r>
          </a:p>
          <a:p>
            <a:pPr algn="ctr"/>
            <a:r>
              <a:rPr lang="en-US" sz="6000" dirty="0" smtClean="0">
                <a:solidFill>
                  <a:srgbClr val="FFC000"/>
                </a:solidFill>
                <a:effectLst>
                  <a:outerShdw blurRad="50800" dist="38100" dir="10800000" algn="r" rotWithShape="0">
                    <a:prstClr val="black">
                      <a:alpha val="40000"/>
                    </a:prstClr>
                  </a:outerShdw>
                </a:effectLst>
              </a:rPr>
              <a:t>ENGLISH</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4858574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 tw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63" y="737388"/>
            <a:ext cx="8797937" cy="6501612"/>
          </a:xfrm>
          <a:prstGeom prst="rect">
            <a:avLst/>
          </a:prstGeom>
        </p:spPr>
      </p:pic>
      <p:sp>
        <p:nvSpPr>
          <p:cNvPr id="3" name="TextBox 2"/>
          <p:cNvSpPr txBox="1"/>
          <p:nvPr/>
        </p:nvSpPr>
        <p:spPr>
          <a:xfrm>
            <a:off x="6400800" y="625858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5" name="TextBox 4"/>
          <p:cNvSpPr txBox="1"/>
          <p:nvPr/>
        </p:nvSpPr>
        <p:spPr>
          <a:xfrm>
            <a:off x="228600" y="76200"/>
            <a:ext cx="8686800" cy="1077218"/>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Pre-Write Activity:</a:t>
            </a:r>
          </a:p>
          <a:p>
            <a:pPr algn="ctr"/>
            <a:r>
              <a:rPr lang="en-US" sz="3200" b="1" dirty="0" smtClean="0">
                <a:solidFill>
                  <a:srgbClr val="7030A0"/>
                </a:solidFill>
              </a:rPr>
              <a:t> </a:t>
            </a:r>
            <a:r>
              <a:rPr lang="en-US" sz="2800" b="1" dirty="0" smtClean="0">
                <a:solidFill>
                  <a:srgbClr val="FF0000"/>
                </a:solidFill>
              </a:rPr>
              <a:t>Sorting Out Themes &amp; Their Relative Importance</a:t>
            </a:r>
            <a:endParaRPr lang="en-US" sz="2800" b="1" dirty="0">
              <a:solidFill>
                <a:srgbClr val="C00000"/>
              </a:solidFill>
            </a:endParaRPr>
          </a:p>
        </p:txBody>
      </p:sp>
    </p:spTree>
    <p:extLst>
      <p:ext uri="{BB962C8B-B14F-4D97-AF65-F5344CB8AC3E}">
        <p14:creationId xmlns:p14="http://schemas.microsoft.com/office/powerpoint/2010/main" val="31590494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graph 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910"/>
            <a:ext cx="9144000" cy="5473290"/>
          </a:xfrm>
          <a:prstGeom prst="rect">
            <a:avLst/>
          </a:prstGeom>
        </p:spPr>
      </p:pic>
      <p:sp>
        <p:nvSpPr>
          <p:cNvPr id="3" name="TextBox 2"/>
          <p:cNvSpPr txBox="1"/>
          <p:nvPr/>
        </p:nvSpPr>
        <p:spPr>
          <a:xfrm>
            <a:off x="152400" y="217009"/>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5" name="TextBox 4"/>
          <p:cNvSpPr txBox="1"/>
          <p:nvPr/>
        </p:nvSpPr>
        <p:spPr>
          <a:xfrm>
            <a:off x="76200" y="5562600"/>
            <a:ext cx="8991600"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Reading Comprehension Activity: </a:t>
            </a:r>
          </a:p>
          <a:p>
            <a:pPr algn="ctr"/>
            <a:r>
              <a:rPr lang="en-US" sz="2800" b="1" dirty="0" smtClean="0">
                <a:solidFill>
                  <a:srgbClr val="FF0000"/>
                </a:solidFill>
              </a:rPr>
              <a:t>Pinpointing Literary </a:t>
            </a:r>
            <a:r>
              <a:rPr lang="en-US" sz="2800" b="1" dirty="0">
                <a:solidFill>
                  <a:srgbClr val="FF0000"/>
                </a:solidFill>
              </a:rPr>
              <a:t>E</a:t>
            </a:r>
            <a:r>
              <a:rPr lang="en-US" sz="2800" b="1" dirty="0" smtClean="0">
                <a:solidFill>
                  <a:srgbClr val="FF0000"/>
                </a:solidFill>
              </a:rPr>
              <a:t>lements In Two Texts</a:t>
            </a:r>
            <a:endParaRPr lang="en-US" sz="2800" b="1" dirty="0">
              <a:solidFill>
                <a:srgbClr val="C00000"/>
              </a:solidFill>
            </a:endParaRPr>
          </a:p>
        </p:txBody>
      </p:sp>
    </p:spTree>
    <p:extLst>
      <p:ext uri="{BB962C8B-B14F-4D97-AF65-F5344CB8AC3E}">
        <p14:creationId xmlns:p14="http://schemas.microsoft.com/office/powerpoint/2010/main" val="3358412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 th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066"/>
            <a:ext cx="9144000" cy="5727134"/>
          </a:xfrm>
          <a:prstGeom prst="rect">
            <a:avLst/>
          </a:prstGeom>
        </p:spPr>
      </p:pic>
      <p:sp>
        <p:nvSpPr>
          <p:cNvPr id="3" name="TextBox 2"/>
          <p:cNvSpPr txBox="1"/>
          <p:nvPr/>
        </p:nvSpPr>
        <p:spPr>
          <a:xfrm>
            <a:off x="152400" y="61722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5" name="TextBox 4"/>
          <p:cNvSpPr txBox="1"/>
          <p:nvPr/>
        </p:nvSpPr>
        <p:spPr>
          <a:xfrm>
            <a:off x="1828801" y="127337"/>
            <a:ext cx="5562599"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Quantification Activity: </a:t>
            </a:r>
          </a:p>
          <a:p>
            <a:pPr algn="ctr"/>
            <a:r>
              <a:rPr lang="en-US" sz="2800" b="1" dirty="0" smtClean="0">
                <a:solidFill>
                  <a:srgbClr val="FF0000"/>
                </a:solidFill>
              </a:rPr>
              <a:t>Contrasting Traits Of Two Characters</a:t>
            </a:r>
            <a:endParaRPr lang="en-US" sz="2800" b="1" dirty="0">
              <a:solidFill>
                <a:srgbClr val="C00000"/>
              </a:solidFill>
            </a:endParaRPr>
          </a:p>
        </p:txBody>
      </p:sp>
    </p:spTree>
    <p:extLst>
      <p:ext uri="{BB962C8B-B14F-4D97-AF65-F5344CB8AC3E}">
        <p14:creationId xmlns:p14="http://schemas.microsoft.com/office/powerpoint/2010/main" val="36805991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790623" cy="5562600"/>
          </a:xfrm>
          <a:prstGeom prst="rect">
            <a:avLst/>
          </a:prstGeom>
          <a:noFill/>
        </p:spPr>
      </p:pic>
      <p:sp>
        <p:nvSpPr>
          <p:cNvPr id="3" name="TextBox 2"/>
          <p:cNvSpPr txBox="1"/>
          <p:nvPr/>
        </p:nvSpPr>
        <p:spPr>
          <a:xfrm>
            <a:off x="228600" y="16258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4" name="TextBox 3"/>
          <p:cNvSpPr txBox="1"/>
          <p:nvPr/>
        </p:nvSpPr>
        <p:spPr>
          <a:xfrm>
            <a:off x="1828800" y="5715000"/>
            <a:ext cx="6248399"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Note Taking: </a:t>
            </a:r>
          </a:p>
          <a:p>
            <a:pPr algn="ctr"/>
            <a:r>
              <a:rPr lang="en-US" sz="2800" b="1" dirty="0" smtClean="0">
                <a:solidFill>
                  <a:srgbClr val="FF0000"/>
                </a:solidFill>
              </a:rPr>
              <a:t>Tracking Theme Through Text Citations</a:t>
            </a:r>
            <a:r>
              <a:rPr lang="en-US" sz="2000" b="1" dirty="0" smtClean="0">
                <a:solidFill>
                  <a:srgbClr val="FF0000"/>
                </a:solidFill>
              </a:rPr>
              <a:t>  </a:t>
            </a:r>
            <a:endParaRPr lang="en-US" sz="2000" b="1" dirty="0">
              <a:solidFill>
                <a:srgbClr val="C00000"/>
              </a:solidFill>
            </a:endParaRPr>
          </a:p>
        </p:txBody>
      </p:sp>
    </p:spTree>
    <p:extLst>
      <p:ext uri="{BB962C8B-B14F-4D97-AF65-F5344CB8AC3E}">
        <p14:creationId xmlns:p14="http://schemas.microsoft.com/office/powerpoint/2010/main" val="31489755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fs\UserData\annelson\Desktop\CPA DRAFTS &amp; MATERIALS\CPA FUNNY PICS\Left_Vs_Right_Brain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8731648" cy="49084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Oval 3"/>
          <p:cNvSpPr/>
          <p:nvPr/>
        </p:nvSpPr>
        <p:spPr>
          <a:xfrm>
            <a:off x="1981200" y="2362200"/>
            <a:ext cx="1066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36938" y="3406734"/>
            <a:ext cx="1577662" cy="4794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46760" y="4828504"/>
            <a:ext cx="2261087" cy="505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46759" y="3505200"/>
            <a:ext cx="2261087" cy="505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00800" y="2904458"/>
            <a:ext cx="2407048" cy="600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ordArt 2"/>
          <p:cNvSpPr>
            <a:spLocks noChangeArrowheads="1" noChangeShapeType="1" noTextEdit="1"/>
          </p:cNvSpPr>
          <p:nvPr/>
        </p:nvSpPr>
        <p:spPr bwMode="auto">
          <a:xfrm>
            <a:off x="914400" y="228600"/>
            <a:ext cx="7124700" cy="1219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DEDUCTIVE  VS.  INDUCTIVE</a:t>
            </a:r>
            <a:endParaRPr lang="en-US" sz="2800" b="1" kern="10" spc="0" dirty="0">
              <a:ln w="9525">
                <a:solidFill>
                  <a:srgbClr val="000000"/>
                </a:solidFill>
                <a:round/>
                <a:headEnd/>
                <a:tailEnd/>
              </a:ln>
              <a:solidFill>
                <a:srgbClr val="000000"/>
              </a:solidFill>
              <a:effectLst/>
              <a:latin typeface="Georgia"/>
            </a:endParaRPr>
          </a:p>
        </p:txBody>
      </p:sp>
      <p:sp>
        <p:nvSpPr>
          <p:cNvPr id="10" name="Text Box 12"/>
          <p:cNvSpPr txBox="1">
            <a:spLocks noChangeArrowheads="1"/>
          </p:cNvSpPr>
          <p:nvPr/>
        </p:nvSpPr>
        <p:spPr bwMode="auto">
          <a:xfrm>
            <a:off x="2286000" y="1435353"/>
            <a:ext cx="6858000" cy="52959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GOD GAVE US TWO SIDES FOR A REASON!</a:t>
            </a:r>
            <a:endParaRPr lang="en-US" sz="2000" dirty="0">
              <a:solidFill>
                <a:srgbClr val="FF0000"/>
              </a:solidFill>
              <a:effectLst/>
              <a:latin typeface="Cambria"/>
              <a:ea typeface="Cambria"/>
              <a:cs typeface="Times New Roman"/>
            </a:endParaRPr>
          </a:p>
        </p:txBody>
      </p:sp>
      <p:sp>
        <p:nvSpPr>
          <p:cNvPr id="12" name="Text Box 12"/>
          <p:cNvSpPr txBox="1">
            <a:spLocks noChangeArrowheads="1"/>
          </p:cNvSpPr>
          <p:nvPr/>
        </p:nvSpPr>
        <p:spPr bwMode="auto">
          <a:xfrm>
            <a:off x="88232" y="6023610"/>
            <a:ext cx="8979568" cy="52959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REAL WORLD SKILLS</a:t>
            </a:r>
            <a:r>
              <a:rPr lang="en-US" sz="2800" b="1" dirty="0" smtClean="0">
                <a:solidFill>
                  <a:srgbClr val="7030A0"/>
                </a:solidFill>
                <a:latin typeface="Cambria"/>
                <a:ea typeface="Cambria"/>
                <a:cs typeface="Times New Roman"/>
              </a:rPr>
              <a:t>  USE BOTH SIDES OF THE BRAIN </a:t>
            </a:r>
            <a:endParaRPr lang="en-US" sz="20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4211767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1334" y="0"/>
            <a:ext cx="9036685" cy="6354127"/>
          </a:xfrm>
          <a:prstGeom prst="rect">
            <a:avLst/>
          </a:prstGeom>
          <a:noFill/>
        </p:spPr>
      </p:pic>
      <p:sp>
        <p:nvSpPr>
          <p:cNvPr id="3" name="TextBox 2"/>
          <p:cNvSpPr txBox="1"/>
          <p:nvPr/>
        </p:nvSpPr>
        <p:spPr>
          <a:xfrm>
            <a:off x="381000" y="5987496"/>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14746796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7657" y="838200"/>
            <a:ext cx="8528685" cy="5743575"/>
          </a:xfrm>
          <a:prstGeom prst="rect">
            <a:avLst/>
          </a:prstGeom>
          <a:noFill/>
        </p:spPr>
      </p:pic>
      <p:sp>
        <p:nvSpPr>
          <p:cNvPr id="3" name="TextBox 2"/>
          <p:cNvSpPr txBox="1"/>
          <p:nvPr/>
        </p:nvSpPr>
        <p:spPr>
          <a:xfrm>
            <a:off x="152400" y="217009"/>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606825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
            <a:ext cx="7772400" cy="6884670"/>
          </a:xfrm>
          <a:prstGeom prst="rect">
            <a:avLst/>
          </a:prstGeom>
          <a:noFill/>
        </p:spPr>
      </p:pic>
      <p:sp>
        <p:nvSpPr>
          <p:cNvPr id="3" name="TextBox 2"/>
          <p:cNvSpPr txBox="1"/>
          <p:nvPr/>
        </p:nvSpPr>
        <p:spPr>
          <a:xfrm>
            <a:off x="228600" y="60960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4194013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0850" y="136525"/>
            <a:ext cx="8242300" cy="6645275"/>
          </a:xfrm>
          <a:prstGeom prst="rect">
            <a:avLst/>
          </a:prstGeom>
          <a:noFill/>
        </p:spPr>
      </p:pic>
      <p:sp>
        <p:nvSpPr>
          <p:cNvPr id="3" name="TextBox 2"/>
          <p:cNvSpPr txBox="1"/>
          <p:nvPr/>
        </p:nvSpPr>
        <p:spPr>
          <a:xfrm>
            <a:off x="152400" y="217009"/>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23640043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712" y="-228600"/>
            <a:ext cx="8580755" cy="7171055"/>
          </a:xfrm>
          <a:prstGeom prst="rect">
            <a:avLst/>
          </a:prstGeom>
          <a:noFill/>
        </p:spPr>
      </p:pic>
      <p:sp>
        <p:nvSpPr>
          <p:cNvPr id="3" name="TextBox 2"/>
          <p:cNvSpPr txBox="1"/>
          <p:nvPr/>
        </p:nvSpPr>
        <p:spPr>
          <a:xfrm>
            <a:off x="228600" y="60960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20899939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rvfs\UserData\annelson\Desktop\CPA Mardi Gras Par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0784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07840" cy="1261884"/>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4400" b="1" dirty="0" err="1" smtClean="0">
                <a:solidFill>
                  <a:srgbClr val="C00000"/>
                </a:solidFill>
                <a:latin typeface="+mj-lt"/>
              </a:rPr>
              <a:t>EXCEL</a:t>
            </a:r>
            <a:r>
              <a:rPr lang="en-US" sz="4400" b="1" dirty="0" err="1" smtClean="0">
                <a:solidFill>
                  <a:srgbClr val="7030A0"/>
                </a:solidFill>
                <a:latin typeface="+mj-lt"/>
              </a:rPr>
              <a:t>lent</a:t>
            </a:r>
            <a:r>
              <a:rPr lang="en-US" sz="4400" b="1" dirty="0" smtClean="0">
                <a:solidFill>
                  <a:srgbClr val="7030A0"/>
                </a:solidFill>
                <a:latin typeface="+mj-lt"/>
              </a:rPr>
              <a:t> Instructional Strategies</a:t>
            </a:r>
          </a:p>
          <a:p>
            <a:pPr algn="ctr"/>
            <a:r>
              <a:rPr lang="en-US" sz="3200" b="1" dirty="0" smtClean="0">
                <a:solidFill>
                  <a:srgbClr val="7030A0"/>
                </a:solidFill>
                <a:latin typeface="+mj-lt"/>
              </a:rPr>
              <a:t>Common Core Math &amp; Financial Literacy</a:t>
            </a:r>
            <a:endParaRPr lang="en-US" sz="3200" b="1" dirty="0">
              <a:solidFill>
                <a:srgbClr val="7030A0"/>
              </a:solidFill>
              <a:latin typeface="+mj-lt"/>
            </a:endParaRPr>
          </a:p>
        </p:txBody>
      </p:sp>
      <p:sp>
        <p:nvSpPr>
          <p:cNvPr id="6" name="TextBox 5"/>
          <p:cNvSpPr txBox="1"/>
          <p:nvPr/>
        </p:nvSpPr>
        <p:spPr>
          <a:xfrm>
            <a:off x="838200" y="1658034"/>
            <a:ext cx="7812440"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3600" b="1" dirty="0" smtClean="0">
                <a:solidFill>
                  <a:srgbClr val="7030A0"/>
                </a:solidFill>
                <a:latin typeface="+mj-lt"/>
              </a:rPr>
              <a:t>More Real World In What We Teach!</a:t>
            </a:r>
          </a:p>
        </p:txBody>
      </p:sp>
      <p:sp>
        <p:nvSpPr>
          <p:cNvPr id="5" name="TextBox 4"/>
          <p:cNvSpPr txBox="1"/>
          <p:nvPr/>
        </p:nvSpPr>
        <p:spPr>
          <a:xfrm>
            <a:off x="1905000" y="2743200"/>
            <a:ext cx="5943600"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3600" b="1" dirty="0" smtClean="0">
                <a:solidFill>
                  <a:srgbClr val="7030A0"/>
                </a:solidFill>
                <a:latin typeface="+mj-lt"/>
              </a:rPr>
              <a:t>Thank You For Your Time !</a:t>
            </a:r>
          </a:p>
        </p:txBody>
      </p:sp>
      <p:sp>
        <p:nvSpPr>
          <p:cNvPr id="7" name="TextBox 6"/>
          <p:cNvSpPr txBox="1"/>
          <p:nvPr/>
        </p:nvSpPr>
        <p:spPr>
          <a:xfrm>
            <a:off x="1943637" y="5371787"/>
            <a:ext cx="5943600"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3600" b="1" dirty="0" smtClean="0">
                <a:solidFill>
                  <a:srgbClr val="7030A0"/>
                </a:solidFill>
                <a:latin typeface="+mj-lt"/>
              </a:rPr>
              <a:t>OR CONTACT ME: annelson@ghchs.com</a:t>
            </a:r>
          </a:p>
        </p:txBody>
      </p:sp>
      <p:sp>
        <p:nvSpPr>
          <p:cNvPr id="8" name="TextBox 7"/>
          <p:cNvSpPr txBox="1"/>
          <p:nvPr/>
        </p:nvSpPr>
        <p:spPr>
          <a:xfrm>
            <a:off x="1981200" y="3810000"/>
            <a:ext cx="5943600"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n-US" sz="3600" b="1" dirty="0" smtClean="0">
                <a:solidFill>
                  <a:srgbClr val="7030A0"/>
                </a:solidFill>
                <a:latin typeface="+mj-lt"/>
              </a:rPr>
              <a:t>FOR MORE INFO: businessstatistics.us</a:t>
            </a:r>
          </a:p>
        </p:txBody>
      </p:sp>
    </p:spTree>
    <p:extLst>
      <p:ext uri="{BB962C8B-B14F-4D97-AF65-F5344CB8AC3E}">
        <p14:creationId xmlns:p14="http://schemas.microsoft.com/office/powerpoint/2010/main" val="28523524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1-26 at 1.00.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3400"/>
            <a:ext cx="5016500" cy="5994400"/>
          </a:xfrm>
          <a:prstGeom prst="rect">
            <a:avLst/>
          </a:prstGeom>
        </p:spPr>
      </p:pic>
      <p:sp>
        <p:nvSpPr>
          <p:cNvPr id="7" name="TextBox 6"/>
          <p:cNvSpPr txBox="1"/>
          <p:nvPr/>
        </p:nvSpPr>
        <p:spPr>
          <a:xfrm>
            <a:off x="4572000" y="228600"/>
            <a:ext cx="3505200" cy="144655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4400" b="1" dirty="0">
                <a:solidFill>
                  <a:schemeClr val="tx1"/>
                </a:solidFill>
                <a:latin typeface="+mj-lt"/>
                <a:cs typeface="Arial"/>
              </a:rPr>
              <a:t>CPA Presentation</a:t>
            </a:r>
          </a:p>
        </p:txBody>
      </p:sp>
    </p:spTree>
    <p:extLst>
      <p:ext uri="{BB962C8B-B14F-4D97-AF65-F5344CB8AC3E}">
        <p14:creationId xmlns:p14="http://schemas.microsoft.com/office/powerpoint/2010/main" val="4175376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87927"/>
            <a:ext cx="7239000" cy="4031873"/>
          </a:xfrm>
          <a:prstGeom prst="rect">
            <a:avLst/>
          </a:prstGeom>
          <a:solidFill>
            <a:schemeClr val="accent6">
              <a:lumMod val="20000"/>
              <a:lumOff val="80000"/>
            </a:schemeClr>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smtClean="0">
                <a:solidFill>
                  <a:srgbClr val="FF0000"/>
                </a:solidFill>
              </a:rPr>
              <a:t>. . . Financial </a:t>
            </a:r>
            <a:r>
              <a:rPr lang="en-US" sz="3200" b="1" dirty="0">
                <a:solidFill>
                  <a:srgbClr val="FF0000"/>
                </a:solidFill>
              </a:rPr>
              <a:t>literacy focuses on the specific knowledge and concepts consumers need to know to </a:t>
            </a:r>
            <a:r>
              <a:rPr lang="en-US" sz="3200" b="1" dirty="0">
                <a:solidFill>
                  <a:srgbClr val="7030A0"/>
                </a:solidFill>
              </a:rPr>
              <a:t>manage their money and build wealth</a:t>
            </a:r>
            <a:r>
              <a:rPr lang="en-US" sz="3200" b="1" dirty="0">
                <a:solidFill>
                  <a:srgbClr val="FF0000"/>
                </a:solidFill>
              </a:rPr>
              <a:t>, depending on an individual’s situation. It may mean learning how to </a:t>
            </a:r>
            <a:r>
              <a:rPr lang="en-US" sz="3200" b="1" dirty="0">
                <a:solidFill>
                  <a:srgbClr val="7030A0"/>
                </a:solidFill>
              </a:rPr>
              <a:t>create and manage a household budget</a:t>
            </a:r>
            <a:r>
              <a:rPr lang="en-US" sz="3200" b="1" dirty="0">
                <a:solidFill>
                  <a:srgbClr val="FF0000"/>
                </a:solidFill>
              </a:rPr>
              <a:t>, learning </a:t>
            </a:r>
            <a:r>
              <a:rPr lang="en-US" sz="3200" b="1" dirty="0">
                <a:solidFill>
                  <a:srgbClr val="7030A0"/>
                </a:solidFill>
              </a:rPr>
              <a:t>how to invest money for retirement</a:t>
            </a:r>
            <a:r>
              <a:rPr lang="en-US" sz="3200" b="1" dirty="0" smtClean="0">
                <a:solidFill>
                  <a:srgbClr val="FF0000"/>
                </a:solidFill>
              </a:rPr>
              <a:t>,. . . .</a:t>
            </a:r>
            <a:r>
              <a:rPr lang="en-US" sz="3200" b="1" dirty="0" smtClean="0"/>
              <a:t> </a:t>
            </a:r>
            <a:endParaRPr lang="en-US" sz="3200" dirty="0"/>
          </a:p>
        </p:txBody>
      </p:sp>
      <p:sp>
        <p:nvSpPr>
          <p:cNvPr id="3" name="WordArt 2"/>
          <p:cNvSpPr>
            <a:spLocks noChangeArrowheads="1" noChangeShapeType="1" noTextEdit="1"/>
          </p:cNvSpPr>
          <p:nvPr/>
        </p:nvSpPr>
        <p:spPr bwMode="auto">
          <a:xfrm>
            <a:off x="1556657" y="304800"/>
            <a:ext cx="6438900" cy="9715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FINANCIAL LITERACY STANDARDS</a:t>
            </a:r>
            <a:endParaRPr lang="en-US" sz="2800" b="1" kern="10" spc="0" dirty="0">
              <a:ln w="9525">
                <a:solidFill>
                  <a:srgbClr val="000000"/>
                </a:solidFill>
                <a:round/>
                <a:headEnd/>
                <a:tailEnd/>
              </a:ln>
              <a:solidFill>
                <a:srgbClr val="000000"/>
              </a:solidFill>
              <a:effectLst/>
              <a:latin typeface="Georgia"/>
            </a:endParaRPr>
          </a:p>
        </p:txBody>
      </p:sp>
      <p:sp>
        <p:nvSpPr>
          <p:cNvPr id="4" name="Text Box 12"/>
          <p:cNvSpPr txBox="1">
            <a:spLocks noChangeArrowheads="1"/>
          </p:cNvSpPr>
          <p:nvPr/>
        </p:nvSpPr>
        <p:spPr bwMode="auto">
          <a:xfrm>
            <a:off x="461210" y="1260308"/>
            <a:ext cx="8578516" cy="636294"/>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LEGISLATIVE TRENDS: </a:t>
            </a:r>
            <a:r>
              <a:rPr lang="en-US" sz="2400" b="1" dirty="0" smtClean="0">
                <a:solidFill>
                  <a:srgbClr val="FF0000"/>
                </a:solidFill>
                <a:latin typeface="Cambria"/>
                <a:ea typeface="Cambria"/>
                <a:cs typeface="Times New Roman"/>
              </a:rPr>
              <a:t>Link  &amp; Text In Your Package</a:t>
            </a:r>
            <a:endParaRPr lang="en-US" sz="2400" dirty="0">
              <a:solidFill>
                <a:srgbClr val="FF0000"/>
              </a:solidFill>
              <a:effectLst/>
              <a:latin typeface="Cambria"/>
              <a:ea typeface="Cambria"/>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122694"/>
            <a:ext cx="7391400" cy="659106"/>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112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DRAFTS &amp; MATERIALS\CPA FUNNY PICS\CPA CARTOONS\CPA STAT RETIREMENT SET A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58202"/>
            <a:ext cx="7696200" cy="6471198"/>
          </a:xfrm>
          <a:prstGeom prst="rect">
            <a:avLst/>
          </a:prstGeom>
          <a:ln w="88900" cap="sq" cmpd="thickThin">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4543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smtClean="0">
                <a:solidFill>
                  <a:srgbClr val="FFC000"/>
                </a:solidFill>
                <a:effectLst>
                  <a:outerShdw blurRad="50800" dist="38100" dir="10800000" algn="r" rotWithShape="0">
                    <a:prstClr val="black">
                      <a:alpha val="40000"/>
                    </a:prstClr>
                  </a:outerShdw>
                </a:effectLst>
              </a:rPr>
              <a:t>FINANCIAL LITERACY &amp; </a:t>
            </a:r>
          </a:p>
          <a:p>
            <a:pPr algn="ctr"/>
            <a:r>
              <a:rPr lang="en-US" sz="3500" dirty="0" smtClean="0">
                <a:solidFill>
                  <a:srgbClr val="FFC000"/>
                </a:solidFill>
                <a:effectLst>
                  <a:outerShdw blurRad="50800" dist="38100" dir="10800000" algn="r" rotWithShape="0">
                    <a:prstClr val="black">
                      <a:alpha val="40000"/>
                    </a:prstClr>
                  </a:outerShdw>
                </a:effectLst>
              </a:rPr>
              <a:t>EXCEL INSTRUCTION </a:t>
            </a:r>
            <a:endParaRPr lang="en-US" sz="3500" dirty="0">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20644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371600"/>
            <a:ext cx="8001000" cy="4524315"/>
          </a:xfrm>
          <a:prstGeom prst="rect">
            <a:avLst/>
          </a:prstGeom>
          <a:solidFill>
            <a:schemeClr val="accent6">
              <a:lumMod val="20000"/>
              <a:lumOff val="80000"/>
            </a:schemeClr>
          </a:solidFill>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a:r>
              <a:rPr lang="en-US" sz="3200" b="1" dirty="0">
                <a:solidFill>
                  <a:srgbClr val="FF0000"/>
                </a:solidFill>
              </a:rPr>
              <a:t>“Students in the Business Financial Management Pathway learn to provide </a:t>
            </a:r>
            <a:r>
              <a:rPr lang="en-US" sz="3200" b="1" dirty="0">
                <a:solidFill>
                  <a:srgbClr val="7030A0"/>
                </a:solidFill>
              </a:rPr>
              <a:t>investment analysis and guidance </a:t>
            </a:r>
            <a:r>
              <a:rPr lang="en-US" sz="3200" b="1" dirty="0">
                <a:solidFill>
                  <a:srgbClr val="FF0000"/>
                </a:solidFill>
              </a:rPr>
              <a:t>to help businesses and individuals with their investment decisions.  Students learn that </a:t>
            </a:r>
            <a:r>
              <a:rPr lang="en-US" sz="3200" b="1" dirty="0">
                <a:solidFill>
                  <a:srgbClr val="7030A0"/>
                </a:solidFill>
              </a:rPr>
              <a:t>exploring, applying, and monitoring investment opportunities </a:t>
            </a:r>
            <a:r>
              <a:rPr lang="en-US" sz="3200" b="1" dirty="0">
                <a:solidFill>
                  <a:srgbClr val="FF0000"/>
                </a:solidFill>
              </a:rPr>
              <a:t>are necessary to take advantage of financial opportunities throughout one’s life.” </a:t>
            </a:r>
            <a:endParaRPr lang="en-US" sz="3200" dirty="0">
              <a:solidFill>
                <a:srgbClr val="FF0000"/>
              </a:solidFill>
            </a:endParaRPr>
          </a:p>
        </p:txBody>
      </p:sp>
      <p:sp>
        <p:nvSpPr>
          <p:cNvPr id="5" name="WordArt 2"/>
          <p:cNvSpPr>
            <a:spLocks noChangeArrowheads="1" noChangeShapeType="1" noTextEdit="1"/>
          </p:cNvSpPr>
          <p:nvPr/>
        </p:nvSpPr>
        <p:spPr bwMode="auto">
          <a:xfrm>
            <a:off x="1371600" y="182336"/>
            <a:ext cx="6438900" cy="9715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FINANCIAL LITERACY STANDARDS</a:t>
            </a:r>
            <a:endParaRPr lang="en-US" sz="2800" b="1" kern="10" spc="0" dirty="0">
              <a:ln w="9525">
                <a:solidFill>
                  <a:srgbClr val="000000"/>
                </a:solidFill>
                <a:round/>
                <a:headEnd/>
                <a:tailEnd/>
              </a:ln>
              <a:solidFill>
                <a:srgbClr val="000000"/>
              </a:solidFill>
              <a:effectLst/>
              <a:latin typeface="Georgia"/>
            </a:endParaRPr>
          </a:p>
        </p:txBody>
      </p:sp>
      <p:sp>
        <p:nvSpPr>
          <p:cNvPr id="6" name="Text Box 12"/>
          <p:cNvSpPr txBox="1">
            <a:spLocks noChangeArrowheads="1"/>
          </p:cNvSpPr>
          <p:nvPr/>
        </p:nvSpPr>
        <p:spPr bwMode="auto">
          <a:xfrm>
            <a:off x="381001" y="6096000"/>
            <a:ext cx="65531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BFM STANDARDS</a:t>
            </a:r>
            <a:r>
              <a:rPr lang="en-US" sz="2400" b="1" dirty="0" smtClean="0">
                <a:solidFill>
                  <a:srgbClr val="7030A0"/>
                </a:solidFill>
                <a:latin typeface="Cambria"/>
                <a:ea typeface="Cambria"/>
                <a:cs typeface="Times New Roman"/>
              </a:rPr>
              <a:t>: </a:t>
            </a:r>
            <a:r>
              <a:rPr lang="en-US" sz="2000" b="1" dirty="0" smtClean="0">
                <a:solidFill>
                  <a:srgbClr val="FF0000"/>
                </a:solidFill>
                <a:latin typeface="Cambria"/>
                <a:ea typeface="Cambria"/>
                <a:cs typeface="Times New Roman"/>
              </a:rPr>
              <a:t>Link  &amp; Text In Your Package</a:t>
            </a:r>
            <a:endParaRPr lang="en-US" sz="20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41788912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1428750" y="381000"/>
            <a:ext cx="6438900" cy="9715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dirty="0" smtClean="0">
                <a:ln w="9525">
                  <a:solidFill>
                    <a:srgbClr val="000000"/>
                  </a:solidFill>
                  <a:round/>
                  <a:headEnd/>
                  <a:tailEnd/>
                </a:ln>
                <a:solidFill>
                  <a:srgbClr val="000000"/>
                </a:solidFill>
                <a:latin typeface="Georgia"/>
              </a:rPr>
              <a:t>SAMPLE  PATHWAY</a:t>
            </a:r>
            <a:r>
              <a:rPr lang="en-US" sz="2800" b="1" kern="10" spc="0" dirty="0" smtClean="0">
                <a:ln w="9525">
                  <a:solidFill>
                    <a:srgbClr val="000000"/>
                  </a:solidFill>
                  <a:round/>
                  <a:headEnd/>
                  <a:tailEnd/>
                </a:ln>
                <a:solidFill>
                  <a:srgbClr val="000000"/>
                </a:solidFill>
                <a:effectLst/>
                <a:latin typeface="Georgia"/>
              </a:rPr>
              <a:t>  STANDARD</a:t>
            </a:r>
            <a:endParaRPr lang="en-US" sz="2800" b="1" kern="10" spc="0" dirty="0">
              <a:ln w="9525">
                <a:solidFill>
                  <a:srgbClr val="000000"/>
                </a:solidFill>
                <a:round/>
                <a:headEnd/>
                <a:tailEnd/>
              </a:ln>
              <a:solidFill>
                <a:srgbClr val="000000"/>
              </a:solidFill>
              <a:effectLst/>
              <a:latin typeface="Georgia"/>
            </a:endParaRPr>
          </a:p>
        </p:txBody>
      </p:sp>
      <p:sp>
        <p:nvSpPr>
          <p:cNvPr id="4" name="Rectangle 3"/>
          <p:cNvSpPr/>
          <p:nvPr/>
        </p:nvSpPr>
        <p:spPr>
          <a:xfrm>
            <a:off x="859971" y="2362200"/>
            <a:ext cx="8055429" cy="3293209"/>
          </a:xfrm>
          <a:prstGeom prst="rect">
            <a:avLst/>
          </a:prstGeom>
          <a:solidFill>
            <a:schemeClr val="accent6">
              <a:lumMod val="20000"/>
              <a:lumOff val="80000"/>
            </a:schemeClr>
          </a:solidFill>
          <a:effectLst>
            <a:outerShdw blurRad="76200" dir="13500000" sy="23000" kx="1200000" algn="br" rotWithShape="0">
              <a:prstClr val="black">
                <a:alpha val="20000"/>
              </a:prstClr>
            </a:outerShdw>
          </a:effectLst>
          <a:scene3d>
            <a:camera prst="orthographicFront"/>
            <a:lightRig rig="threePt" dir="t"/>
          </a:scene3d>
          <a:sp3d>
            <a:bevelT w="114300" prst="artDeco"/>
          </a:sp3d>
        </p:spPr>
        <p:txBody>
          <a:bodyPr wrap="square">
            <a:spAutoFit/>
          </a:bodyPr>
          <a:lstStyle/>
          <a:p>
            <a:pPr algn="ctr"/>
            <a:r>
              <a:rPr lang="en-US" sz="3200" b="1" i="1" dirty="0"/>
              <a:t>STUDENTS CREATE AND USE BUDGETS TO GUIDE FINANCIAL DECISION MAKING</a:t>
            </a:r>
            <a:r>
              <a:rPr lang="en-US" sz="3200" b="1" i="1" dirty="0" smtClean="0"/>
              <a:t>:</a:t>
            </a:r>
          </a:p>
          <a:p>
            <a:pPr algn="ctr"/>
            <a:endParaRPr lang="en-US" sz="3200" dirty="0"/>
          </a:p>
          <a:p>
            <a:pPr algn="ctr"/>
            <a:r>
              <a:rPr lang="en-US" sz="2800" b="1" i="1" dirty="0">
                <a:solidFill>
                  <a:srgbClr val="FF0000"/>
                </a:solidFill>
              </a:rPr>
              <a:t>“Create a budget to calculate long-term projections</a:t>
            </a:r>
            <a:r>
              <a:rPr lang="en-US" sz="2800" b="1" i="1" dirty="0" smtClean="0">
                <a:solidFill>
                  <a:srgbClr val="FF0000"/>
                </a:solidFill>
              </a:rPr>
              <a:t>.”</a:t>
            </a:r>
          </a:p>
          <a:p>
            <a:pPr algn="ctr"/>
            <a:endParaRPr lang="en-US" sz="2800" dirty="0">
              <a:solidFill>
                <a:srgbClr val="FF0000"/>
              </a:solidFill>
            </a:endParaRPr>
          </a:p>
          <a:p>
            <a:pPr algn="ctr"/>
            <a:r>
              <a:rPr lang="en-US" sz="2800" b="1" i="1" dirty="0">
                <a:solidFill>
                  <a:srgbClr val="FF0000"/>
                </a:solidFill>
              </a:rPr>
              <a:t>“Analyze past and current budgets to determine financial business needs.”</a:t>
            </a:r>
            <a:endParaRPr lang="en-US" sz="2800" dirty="0">
              <a:solidFill>
                <a:srgbClr val="FF0000"/>
              </a:solidFill>
            </a:endParaRPr>
          </a:p>
        </p:txBody>
      </p:sp>
    </p:spTree>
    <p:extLst>
      <p:ext uri="{BB962C8B-B14F-4D97-AF65-F5344CB8AC3E}">
        <p14:creationId xmlns:p14="http://schemas.microsoft.com/office/powerpoint/2010/main" val="29640927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1-26 at 1.1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1360670"/>
            <a:ext cx="6451600" cy="51163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101600" h="101600" prst="artDeco"/>
            <a:bevelB w="101600" h="101600"/>
            <a:contourClr>
              <a:srgbClr val="C0C0C0"/>
            </a:contourClr>
          </a:sp3d>
        </p:spPr>
      </p:pic>
      <p:sp>
        <p:nvSpPr>
          <p:cNvPr id="2" name="WordArt 2"/>
          <p:cNvSpPr>
            <a:spLocks noChangeArrowheads="1" noChangeShapeType="1" noTextEdit="1"/>
          </p:cNvSpPr>
          <p:nvPr/>
        </p:nvSpPr>
        <p:spPr bwMode="auto">
          <a:xfrm>
            <a:off x="1268411" y="914400"/>
            <a:ext cx="6200775"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spc="0" dirty="0" smtClean="0">
                <a:ln w="9525">
                  <a:solidFill>
                    <a:srgbClr val="000000"/>
                  </a:solidFill>
                  <a:round/>
                  <a:headEnd/>
                  <a:tailEnd/>
                </a:ln>
                <a:effectLst/>
                <a:latin typeface="Georgia"/>
              </a:rPr>
              <a:t>Traditional  EXCEL  Instruction</a:t>
            </a:r>
          </a:p>
          <a:p>
            <a:pPr algn="ctr" rtl="0">
              <a:buNone/>
            </a:pPr>
            <a:r>
              <a:rPr lang="en-US" sz="3600" b="1" kern="10" dirty="0" smtClean="0">
                <a:ln w="9525">
                  <a:solidFill>
                    <a:srgbClr val="000000"/>
                  </a:solidFill>
                  <a:round/>
                  <a:headEnd/>
                  <a:tailEnd/>
                </a:ln>
                <a:latin typeface="Georgia"/>
              </a:rPr>
              <a:t>Financial  Literacy</a:t>
            </a:r>
            <a:r>
              <a:rPr lang="en-US" sz="3600" b="1" kern="10" spc="0" dirty="0" smtClean="0">
                <a:ln w="9525">
                  <a:solidFill>
                    <a:srgbClr val="000000"/>
                  </a:solidFill>
                  <a:round/>
                  <a:headEnd/>
                  <a:tailEnd/>
                </a:ln>
                <a:effectLst/>
                <a:latin typeface="Georgia"/>
              </a:rPr>
              <a:t> </a:t>
            </a:r>
            <a:endParaRPr lang="en-US" sz="3600" b="1" kern="10" spc="0" dirty="0">
              <a:ln w="9525">
                <a:solidFill>
                  <a:srgbClr val="000000"/>
                </a:solidFill>
                <a:round/>
                <a:headEnd/>
                <a:tailEnd/>
              </a:ln>
              <a:effectLst/>
              <a:latin typeface="Georgia"/>
            </a:endParaRPr>
          </a:p>
        </p:txBody>
      </p:sp>
    </p:spTree>
    <p:extLst>
      <p:ext uri="{BB962C8B-B14F-4D97-AF65-F5344CB8AC3E}">
        <p14:creationId xmlns:p14="http://schemas.microsoft.com/office/powerpoint/2010/main" val="1890154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152400" y="762000"/>
            <a:ext cx="8305800" cy="16764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endParaRPr lang="en-US" sz="3600" b="1" kern="10" spc="0" dirty="0" smtClean="0">
              <a:ln w="9525">
                <a:solidFill>
                  <a:srgbClr val="000000"/>
                </a:solidFill>
                <a:round/>
                <a:headEnd/>
                <a:tailEnd/>
              </a:ln>
              <a:solidFill>
                <a:sysClr val="windowText" lastClr="000000"/>
              </a:solidFill>
              <a:effectLst/>
              <a:latin typeface="Georgia"/>
            </a:endParaRPr>
          </a:p>
          <a:p>
            <a:pPr algn="ctr" rtl="0">
              <a:buNone/>
            </a:pPr>
            <a:r>
              <a:rPr lang="en-US" sz="3600" b="1" kern="10" spc="0" dirty="0" smtClean="0">
                <a:ln w="9525">
                  <a:solidFill>
                    <a:srgbClr val="000000"/>
                  </a:solidFill>
                  <a:round/>
                  <a:headEnd/>
                  <a:tailEnd/>
                </a:ln>
                <a:solidFill>
                  <a:sysClr val="windowText" lastClr="000000"/>
                </a:solidFill>
                <a:effectLst/>
                <a:latin typeface="Georgia"/>
              </a:rPr>
              <a:t>Real  Estate  Income  Statements</a:t>
            </a:r>
          </a:p>
          <a:p>
            <a:pPr algn="ctr" rtl="0">
              <a:buNone/>
            </a:pPr>
            <a:r>
              <a:rPr lang="en-US" sz="3600" b="1" kern="10" spc="0" dirty="0" smtClean="0">
                <a:ln w="9525">
                  <a:solidFill>
                    <a:srgbClr val="000000"/>
                  </a:solidFill>
                  <a:round/>
                  <a:headEnd/>
                  <a:tailEnd/>
                </a:ln>
                <a:solidFill>
                  <a:sysClr val="windowText" lastClr="000000"/>
                </a:solidFill>
                <a:effectLst/>
                <a:latin typeface="Georgia"/>
              </a:rPr>
              <a:t>Complex  Calculations  Using  Basic  Operations</a:t>
            </a:r>
            <a:endParaRPr lang="en-US" sz="3600" b="1" kern="10" spc="0" dirty="0">
              <a:ln w="9525">
                <a:solidFill>
                  <a:srgbClr val="000000"/>
                </a:solidFill>
                <a:round/>
                <a:headEnd/>
                <a:tailEnd/>
              </a:ln>
              <a:solidFill>
                <a:sysClr val="windowText" lastClr="000000"/>
              </a:solidFill>
              <a:effectLst/>
              <a:latin typeface="Georgia"/>
            </a:endParaRPr>
          </a:p>
        </p:txBody>
      </p:sp>
      <p:pic>
        <p:nvPicPr>
          <p:cNvPr id="6" name="Picture 5" descr="\\srvfs\UserData\annelson\Desktop\CPA Capture Financial Function Practice #12.JPG"/>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7772400" cy="4495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101600" h="101600" prst="artDeco"/>
            <a:bevelB w="101600" h="101600"/>
            <a:contourClr>
              <a:srgbClr val="C0C0C0"/>
            </a:contourClr>
          </a:sp3d>
        </p:spPr>
      </p:pic>
      <p:sp>
        <p:nvSpPr>
          <p:cNvPr id="5" name="Text Box 12"/>
          <p:cNvSpPr txBox="1">
            <a:spLocks noChangeArrowheads="1"/>
          </p:cNvSpPr>
          <p:nvPr/>
        </p:nvSpPr>
        <p:spPr bwMode="auto">
          <a:xfrm>
            <a:off x="2819400" y="5029200"/>
            <a:ext cx="3886201"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Copy In Your Package</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41952967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rvfs\UserData\annelson\Desktop\CPA DRAFTS &amp; MATERIALS\CPA FUNNY PICS\CPA CARTOONS\CPA STAT DECI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 y="228600"/>
            <a:ext cx="8542020" cy="6327422"/>
          </a:xfrm>
          <a:prstGeom prst="rect">
            <a:avLst/>
          </a:prstGeom>
          <a:ln w="88900" cap="sq" cmpd="thickThin">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7513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3048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4000" dirty="0" smtClean="0">
                <a:solidFill>
                  <a:srgbClr val="FFC000"/>
                </a:solidFill>
                <a:effectLst>
                  <a:outerShdw blurRad="50800" dist="38100" dir="10800000" algn="r" rotWithShape="0">
                    <a:prstClr val="black">
                      <a:alpha val="40000"/>
                    </a:prstClr>
                  </a:outerShdw>
                </a:effectLst>
              </a:rPr>
              <a:t>&amp;</a:t>
            </a:r>
          </a:p>
          <a:p>
            <a:pPr algn="ctr"/>
            <a:r>
              <a:rPr lang="en-US" sz="4000" dirty="0" smtClean="0">
                <a:solidFill>
                  <a:srgbClr val="FFC000"/>
                </a:solidFill>
                <a:effectLst>
                  <a:outerShdw blurRad="50800" dist="38100" dir="10800000" algn="r" rotWithShape="0">
                    <a:prstClr val="black">
                      <a:alpha val="40000"/>
                    </a:prstClr>
                  </a:outerShdw>
                </a:effectLst>
              </a:rPr>
              <a:t>SCAFFOLDING</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76200" y="5943600"/>
            <a:ext cx="89916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800" b="1" dirty="0" smtClean="0">
                <a:solidFill>
                  <a:srgbClr val="7030A0"/>
                </a:solidFill>
                <a:latin typeface="Cambria"/>
                <a:ea typeface="Cambria"/>
                <a:cs typeface="Times New Roman"/>
              </a:rPr>
              <a:t>Supporting Students With Weak Computational Skills</a:t>
            </a:r>
            <a:endParaRPr lang="en-US" sz="2800" dirty="0">
              <a:solidFill>
                <a:srgbClr val="7030A0"/>
              </a:solidFill>
              <a:effectLst/>
              <a:latin typeface="Cambria"/>
              <a:ea typeface="Cambria"/>
              <a:cs typeface="Times New Roman"/>
            </a:endParaRPr>
          </a:p>
        </p:txBody>
      </p:sp>
    </p:spTree>
    <p:extLst>
      <p:ext uri="{BB962C8B-B14F-4D97-AF65-F5344CB8AC3E}">
        <p14:creationId xmlns:p14="http://schemas.microsoft.com/office/powerpoint/2010/main" val="9682705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“THROW ME SOMETHING MISTER”</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pic>
        <p:nvPicPr>
          <p:cNvPr id="8195" name="Picture 3" descr="\\srvfs\UserData\annelson\Desktop\CPA Mardi Gras Gu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38" y="-131683"/>
            <a:ext cx="3371062" cy="21890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196" name="Picture 4" descr="\\srvfs\UserData\annelson\Desktop\CPA Mardi Gras Bea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860" y="4158342"/>
            <a:ext cx="3335540" cy="26234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33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Fixed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98" y="914401"/>
            <a:ext cx="8685102" cy="51415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5943600" y="1828800"/>
            <a:ext cx="2895601"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FF0000"/>
                </a:solidFill>
                <a:latin typeface="Cambria"/>
                <a:ea typeface="Cambria"/>
                <a:cs typeface="Times New Roman"/>
              </a:rPr>
              <a:t> </a:t>
            </a:r>
            <a:r>
              <a:rPr lang="en-US" sz="3200" b="1" dirty="0" smtClean="0">
                <a:solidFill>
                  <a:srgbClr val="7030A0"/>
                </a:solidFill>
                <a:latin typeface="Cambria"/>
                <a:ea typeface="Cambria"/>
                <a:cs typeface="Times New Roman"/>
              </a:rPr>
              <a:t>INSTRUCTION</a:t>
            </a:r>
            <a:endParaRPr lang="en-US" sz="3200" dirty="0">
              <a:solidFill>
                <a:srgbClr val="FF0000"/>
              </a:solidFill>
              <a:effectLst/>
              <a:latin typeface="Cambria"/>
              <a:ea typeface="Cambria"/>
              <a:cs typeface="Times New Roman"/>
            </a:endParaRPr>
          </a:p>
        </p:txBody>
      </p:sp>
      <p:sp>
        <p:nvSpPr>
          <p:cNvPr id="7" name="Text Box 12"/>
          <p:cNvSpPr txBox="1">
            <a:spLocks noChangeArrowheads="1"/>
          </p:cNvSpPr>
          <p:nvPr/>
        </p:nvSpPr>
        <p:spPr bwMode="auto">
          <a:xfrm>
            <a:off x="76200" y="6055994"/>
            <a:ext cx="7315200" cy="649605"/>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FF0000"/>
                </a:solidFill>
                <a:latin typeface="Cambria"/>
                <a:ea typeface="Cambria"/>
                <a:cs typeface="Times New Roman"/>
              </a:rPr>
              <a:t>ACCOUNTING  STRUCTURE  &amp;  VOCAB </a:t>
            </a:r>
            <a:endParaRPr lang="en-US" sz="3200" dirty="0">
              <a:solidFill>
                <a:srgbClr val="FF0000"/>
              </a:solidFill>
              <a:effectLst/>
              <a:latin typeface="Cambria"/>
              <a:ea typeface="Cambria"/>
              <a:cs typeface="Times New Roman"/>
            </a:endParaRPr>
          </a:p>
        </p:txBody>
      </p:sp>
      <p:sp>
        <p:nvSpPr>
          <p:cNvPr id="9" name="Oval 8"/>
          <p:cNvSpPr/>
          <p:nvPr/>
        </p:nvSpPr>
        <p:spPr>
          <a:xfrm>
            <a:off x="306498" y="2971800"/>
            <a:ext cx="2589102" cy="24384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828800" y="5486400"/>
            <a:ext cx="152400" cy="5334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WordArt 2"/>
          <p:cNvSpPr>
            <a:spLocks noChangeArrowheads="1" noChangeShapeType="1" noTextEdit="1"/>
          </p:cNvSpPr>
          <p:nvPr/>
        </p:nvSpPr>
        <p:spPr bwMode="auto">
          <a:xfrm>
            <a:off x="1447800" y="794657"/>
            <a:ext cx="6200775"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EXCEL  Worksheets</a:t>
            </a:r>
            <a:endParaRPr lang="en-US" sz="3600" b="1" kern="10" spc="0" dirty="0" smtClean="0">
              <a:ln w="9525">
                <a:solidFill>
                  <a:srgbClr val="000000"/>
                </a:solidFill>
                <a:round/>
                <a:headEnd/>
                <a:tailEnd/>
              </a:ln>
              <a:solidFill>
                <a:sysClr val="windowText" lastClr="000000"/>
              </a:solidFill>
              <a:effectLst/>
              <a:latin typeface="Georgia"/>
            </a:endParaRPr>
          </a:p>
          <a:p>
            <a:pPr algn="ctr" rtl="0">
              <a:buNone/>
            </a:pPr>
            <a:r>
              <a:rPr lang="en-US" sz="3600" b="1" kern="10" spc="0" dirty="0" smtClean="0">
                <a:ln w="9525">
                  <a:solidFill>
                    <a:srgbClr val="000000"/>
                  </a:solidFill>
                  <a:round/>
                  <a:headEnd/>
                  <a:tailEnd/>
                </a:ln>
                <a:solidFill>
                  <a:sysClr val="windowText" lastClr="000000"/>
                </a:solidFill>
                <a:effectLst/>
                <a:latin typeface="Georgia"/>
              </a:rPr>
              <a:t>Scaffolding  Complex  Computations</a:t>
            </a:r>
            <a:endParaRPr lang="en-US" sz="3600" b="1" kern="10" spc="0" dirty="0">
              <a:ln w="9525">
                <a:solidFill>
                  <a:srgbClr val="000000"/>
                </a:solidFill>
                <a:round/>
                <a:headEnd/>
                <a:tailEnd/>
              </a:ln>
              <a:solidFill>
                <a:sysClr val="windowText" lastClr="000000"/>
              </a:solidFill>
              <a:effectLst/>
              <a:latin typeface="Georgia"/>
            </a:endParaRPr>
          </a:p>
        </p:txBody>
      </p:sp>
      <p:sp>
        <p:nvSpPr>
          <p:cNvPr id="2" name="Rectangle 1"/>
          <p:cNvSpPr/>
          <p:nvPr/>
        </p:nvSpPr>
        <p:spPr>
          <a:xfrm>
            <a:off x="5334000" y="3314700"/>
            <a:ext cx="3581401" cy="2552700"/>
          </a:xfrm>
          <a:prstGeom prst="rect">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391400" y="2514600"/>
            <a:ext cx="38100" cy="720090"/>
          </a:xfrm>
          <a:prstGeom prst="straightConnector1">
            <a:avLst/>
          </a:prstGeom>
          <a:ln w="381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 Box 12"/>
          <p:cNvSpPr txBox="1">
            <a:spLocks noChangeArrowheads="1"/>
          </p:cNvSpPr>
          <p:nvPr/>
        </p:nvSpPr>
        <p:spPr bwMode="auto">
          <a:xfrm>
            <a:off x="3048000" y="982980"/>
            <a:ext cx="32766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FF0000"/>
                </a:solidFill>
                <a:latin typeface="Cambria"/>
                <a:ea typeface="Cambria"/>
                <a:cs typeface="Times New Roman"/>
              </a:rPr>
              <a:t>Copy In Your Package</a:t>
            </a:r>
            <a:endParaRPr lang="en-US" sz="24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4160934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rvfs\UserData\annelson\Desktop\CPA Fixed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4942"/>
            <a:ext cx="8458200" cy="45110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152400" y="1295400"/>
            <a:ext cx="8861738"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 </a:t>
            </a:r>
            <a:r>
              <a:rPr lang="en-US" sz="3200" b="1" dirty="0" smtClean="0">
                <a:solidFill>
                  <a:srgbClr val="7030A0"/>
                </a:solidFill>
                <a:latin typeface="Cambria"/>
                <a:ea typeface="Cambria"/>
                <a:cs typeface="Times New Roman"/>
              </a:rPr>
              <a:t>CELL BY CELL REVIEW: </a:t>
            </a:r>
            <a:r>
              <a:rPr lang="en-US" sz="2800" b="1" dirty="0" smtClean="0">
                <a:solidFill>
                  <a:srgbClr val="7030A0"/>
                </a:solidFill>
                <a:latin typeface="Cambria"/>
                <a:ea typeface="Cambria"/>
                <a:cs typeface="Times New Roman"/>
              </a:rPr>
              <a:t>Gridlines Create Structure </a:t>
            </a:r>
            <a:endParaRPr lang="en-US" sz="2400" dirty="0">
              <a:solidFill>
                <a:srgbClr val="7030A0"/>
              </a:solidFill>
              <a:effectLst/>
              <a:latin typeface="Cambria"/>
              <a:ea typeface="Cambria"/>
              <a:cs typeface="Times New Roman"/>
            </a:endParaRPr>
          </a:p>
        </p:txBody>
      </p:sp>
      <p:sp>
        <p:nvSpPr>
          <p:cNvPr id="7" name="Text Box 12"/>
          <p:cNvSpPr txBox="1">
            <a:spLocks noChangeArrowheads="1"/>
          </p:cNvSpPr>
          <p:nvPr/>
        </p:nvSpPr>
        <p:spPr bwMode="auto">
          <a:xfrm>
            <a:off x="457200" y="5939790"/>
            <a:ext cx="82296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COMPACT: </a:t>
            </a:r>
            <a:r>
              <a:rPr lang="en-US" sz="2800" b="1" dirty="0" smtClean="0">
                <a:solidFill>
                  <a:srgbClr val="7030A0"/>
                </a:solidFill>
                <a:latin typeface="Cambria"/>
                <a:ea typeface="Cambria"/>
                <a:cs typeface="Times New Roman"/>
              </a:rPr>
              <a:t>Computations Reviewable In Context</a:t>
            </a:r>
            <a:endParaRPr lang="en-US" sz="2800" dirty="0">
              <a:solidFill>
                <a:srgbClr val="7030A0"/>
              </a:solidFill>
              <a:effectLst/>
              <a:latin typeface="Cambria"/>
              <a:ea typeface="Cambria"/>
              <a:cs typeface="Times New Roman"/>
            </a:endParaRPr>
          </a:p>
        </p:txBody>
      </p:sp>
      <p:sp>
        <p:nvSpPr>
          <p:cNvPr id="2" name="Oval 1"/>
          <p:cNvSpPr/>
          <p:nvPr/>
        </p:nvSpPr>
        <p:spPr>
          <a:xfrm>
            <a:off x="2743200" y="2059305"/>
            <a:ext cx="914400" cy="4572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206571" y="3505200"/>
            <a:ext cx="762000" cy="3810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3" idx="0"/>
          </p:cNvCxnSpPr>
          <p:nvPr/>
        </p:nvCxnSpPr>
        <p:spPr>
          <a:xfrm>
            <a:off x="3429000" y="2516505"/>
            <a:ext cx="158571" cy="98869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WordArt 2"/>
          <p:cNvSpPr>
            <a:spLocks noChangeArrowheads="1" noChangeShapeType="1" noTextEdit="1"/>
          </p:cNvSpPr>
          <p:nvPr/>
        </p:nvSpPr>
        <p:spPr bwMode="auto">
          <a:xfrm>
            <a:off x="1447800" y="794657"/>
            <a:ext cx="6200775"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EXCEL  Worksheets</a:t>
            </a:r>
            <a:endParaRPr lang="en-US" sz="3600" b="1" kern="10" spc="0" dirty="0" smtClean="0">
              <a:ln w="9525">
                <a:solidFill>
                  <a:srgbClr val="000000"/>
                </a:solidFill>
                <a:round/>
                <a:headEnd/>
                <a:tailEnd/>
              </a:ln>
              <a:solidFill>
                <a:sysClr val="windowText" lastClr="000000"/>
              </a:solidFill>
              <a:effectLst/>
              <a:latin typeface="Georgia"/>
            </a:endParaRPr>
          </a:p>
          <a:p>
            <a:pPr algn="ctr" rtl="0">
              <a:buNone/>
            </a:pPr>
            <a:r>
              <a:rPr lang="en-US" sz="3600" b="1" kern="10" spc="0" dirty="0" smtClean="0">
                <a:ln w="9525">
                  <a:solidFill>
                    <a:srgbClr val="000000"/>
                  </a:solidFill>
                  <a:round/>
                  <a:headEnd/>
                  <a:tailEnd/>
                </a:ln>
                <a:solidFill>
                  <a:sysClr val="windowText" lastClr="000000"/>
                </a:solidFill>
                <a:effectLst/>
                <a:latin typeface="Georgia"/>
              </a:rPr>
              <a:t>Scaffolding  Complex  Computations</a:t>
            </a:r>
            <a:endParaRPr lang="en-US" sz="3600" b="1" kern="10" spc="0" dirty="0">
              <a:ln w="9525">
                <a:solidFill>
                  <a:srgbClr val="000000"/>
                </a:solidFill>
                <a:round/>
                <a:headEnd/>
                <a:tailEnd/>
              </a:ln>
              <a:solidFill>
                <a:sysClr val="windowText" lastClr="000000"/>
              </a:solidFill>
              <a:effectLst/>
              <a:latin typeface="Georgia"/>
            </a:endParaRPr>
          </a:p>
        </p:txBody>
      </p:sp>
    </p:spTree>
    <p:extLst>
      <p:ext uri="{BB962C8B-B14F-4D97-AF65-F5344CB8AC3E}">
        <p14:creationId xmlns:p14="http://schemas.microsoft.com/office/powerpoint/2010/main" val="2177334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srvfs\UserData\annelson\Desktop\CPA Fixed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4942"/>
            <a:ext cx="8458200" cy="45110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WordArt 2"/>
          <p:cNvSpPr>
            <a:spLocks noChangeArrowheads="1" noChangeShapeType="1" noTextEdit="1"/>
          </p:cNvSpPr>
          <p:nvPr/>
        </p:nvSpPr>
        <p:spPr bwMode="auto">
          <a:xfrm>
            <a:off x="1447800" y="794657"/>
            <a:ext cx="6200775"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EXCEL  Worksheets</a:t>
            </a:r>
            <a:endParaRPr lang="en-US" sz="3600" b="1" kern="10" spc="0" dirty="0" smtClean="0">
              <a:ln w="9525">
                <a:solidFill>
                  <a:srgbClr val="000000"/>
                </a:solidFill>
                <a:round/>
                <a:headEnd/>
                <a:tailEnd/>
              </a:ln>
              <a:solidFill>
                <a:sysClr val="windowText" lastClr="000000"/>
              </a:solidFill>
              <a:effectLst/>
              <a:latin typeface="Georgia"/>
            </a:endParaRPr>
          </a:p>
          <a:p>
            <a:pPr algn="ctr" rtl="0">
              <a:buNone/>
            </a:pPr>
            <a:r>
              <a:rPr lang="en-US" sz="3600" b="1" kern="10" spc="0" dirty="0" smtClean="0">
                <a:ln w="9525">
                  <a:solidFill>
                    <a:srgbClr val="000000"/>
                  </a:solidFill>
                  <a:round/>
                  <a:headEnd/>
                  <a:tailEnd/>
                </a:ln>
                <a:solidFill>
                  <a:sysClr val="windowText" lastClr="000000"/>
                </a:solidFill>
                <a:effectLst/>
                <a:latin typeface="Georgia"/>
              </a:rPr>
              <a:t>Scaffolding  Complex  Computations</a:t>
            </a:r>
            <a:endParaRPr lang="en-US" sz="3600" b="1" kern="10" spc="0" dirty="0">
              <a:ln w="9525">
                <a:solidFill>
                  <a:srgbClr val="000000"/>
                </a:solidFill>
                <a:round/>
                <a:headEnd/>
                <a:tailEnd/>
              </a:ln>
              <a:solidFill>
                <a:sysClr val="windowText" lastClr="000000"/>
              </a:solidFill>
              <a:effectLst/>
              <a:latin typeface="Georgia"/>
            </a:endParaRPr>
          </a:p>
        </p:txBody>
      </p:sp>
      <p:sp>
        <p:nvSpPr>
          <p:cNvPr id="7" name="Text Box 12"/>
          <p:cNvSpPr txBox="1">
            <a:spLocks noChangeArrowheads="1"/>
          </p:cNvSpPr>
          <p:nvPr/>
        </p:nvSpPr>
        <p:spPr bwMode="auto">
          <a:xfrm>
            <a:off x="609600" y="6019800"/>
            <a:ext cx="6934200" cy="6096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Linking Deductive &amp; Inductive Reasoning</a:t>
            </a:r>
            <a:endParaRPr lang="en-US" sz="2800" dirty="0">
              <a:solidFill>
                <a:srgbClr val="FF0000"/>
              </a:solidFill>
              <a:effectLst/>
              <a:latin typeface="Cambria"/>
              <a:ea typeface="Cambria"/>
              <a:cs typeface="Times New Roman"/>
            </a:endParaRPr>
          </a:p>
        </p:txBody>
      </p:sp>
      <p:sp>
        <p:nvSpPr>
          <p:cNvPr id="3" name="Oval 2"/>
          <p:cNvSpPr/>
          <p:nvPr/>
        </p:nvSpPr>
        <p:spPr>
          <a:xfrm>
            <a:off x="3581400" y="3886200"/>
            <a:ext cx="2209800" cy="457200"/>
          </a:xfrm>
          <a:prstGeom prst="ellipse">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cxnSp>
        <p:nvCxnSpPr>
          <p:cNvPr id="11" name="Straight Arrow Connector 10"/>
          <p:cNvCxnSpPr/>
          <p:nvPr/>
        </p:nvCxnSpPr>
        <p:spPr>
          <a:xfrm>
            <a:off x="3200400" y="2057400"/>
            <a:ext cx="914400" cy="18288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 name="Text Box 12"/>
          <p:cNvSpPr txBox="1">
            <a:spLocks noChangeArrowheads="1"/>
          </p:cNvSpPr>
          <p:nvPr/>
        </p:nvSpPr>
        <p:spPr bwMode="auto">
          <a:xfrm>
            <a:off x="228600" y="1447800"/>
            <a:ext cx="7772400" cy="6096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CLEAR PATTERNS: </a:t>
            </a:r>
            <a:r>
              <a:rPr lang="en-US" sz="2800" b="1" dirty="0" smtClean="0">
                <a:solidFill>
                  <a:srgbClr val="7030A0"/>
                </a:solidFill>
                <a:latin typeface="Cambria"/>
                <a:ea typeface="Cambria"/>
                <a:cs typeface="Times New Roman"/>
              </a:rPr>
              <a:t>Fewer Neurons Required</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3486390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rvfs\UserData\annelson\Desktop\CPA Capture Financial Function Practice #12 Formula Window.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8991600" cy="3657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 Box 12"/>
          <p:cNvSpPr txBox="1">
            <a:spLocks noChangeArrowheads="1"/>
          </p:cNvSpPr>
          <p:nvPr/>
        </p:nvSpPr>
        <p:spPr bwMode="auto">
          <a:xfrm>
            <a:off x="76201" y="5863590"/>
            <a:ext cx="84581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DELIVERY:</a:t>
            </a:r>
            <a:r>
              <a:rPr lang="en-US" sz="3200" b="1" dirty="0">
                <a:solidFill>
                  <a:srgbClr val="FF0000"/>
                </a:solidFill>
                <a:latin typeface="Cambria"/>
                <a:ea typeface="Cambria"/>
                <a:cs typeface="Times New Roman"/>
              </a:rPr>
              <a:t> </a:t>
            </a:r>
            <a:r>
              <a:rPr lang="en-US" sz="32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Fits “Flipped” Classroom &amp; Other Strategies</a:t>
            </a:r>
            <a:r>
              <a:rPr lang="en-US" sz="2000" b="1" dirty="0" smtClean="0">
                <a:solidFill>
                  <a:srgbClr val="7030A0"/>
                </a:solidFill>
                <a:latin typeface="Cambria"/>
                <a:ea typeface="Cambria"/>
                <a:cs typeface="Times New Roman"/>
              </a:rPr>
              <a:t> </a:t>
            </a:r>
            <a:endParaRPr lang="en-US" sz="2000" dirty="0">
              <a:solidFill>
                <a:srgbClr val="7030A0"/>
              </a:solidFill>
              <a:effectLst/>
              <a:latin typeface="Cambria"/>
              <a:ea typeface="Cambria"/>
              <a:cs typeface="Times New Roman"/>
            </a:endParaRPr>
          </a:p>
        </p:txBody>
      </p:sp>
      <p:sp>
        <p:nvSpPr>
          <p:cNvPr id="7" name="Text Box 12"/>
          <p:cNvSpPr txBox="1">
            <a:spLocks noChangeArrowheads="1"/>
          </p:cNvSpPr>
          <p:nvPr/>
        </p:nvSpPr>
        <p:spPr bwMode="auto">
          <a:xfrm>
            <a:off x="0" y="1393371"/>
            <a:ext cx="90678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800" b="1" dirty="0" smtClean="0">
                <a:solidFill>
                  <a:srgbClr val="7030A0"/>
                </a:solidFill>
                <a:latin typeface="Cambria"/>
                <a:ea typeface="Cambria"/>
                <a:cs typeface="Times New Roman"/>
              </a:rPr>
              <a:t>STUDENT-CENTERED PACING:</a:t>
            </a:r>
            <a:r>
              <a:rPr lang="en-US" sz="2800" b="1" dirty="0">
                <a:solidFill>
                  <a:srgbClr val="7030A0"/>
                </a:solidFill>
                <a:latin typeface="Cambria"/>
                <a:ea typeface="Cambria"/>
                <a:cs typeface="Times New Roman"/>
              </a:rPr>
              <a:t> </a:t>
            </a:r>
            <a:r>
              <a:rPr lang="en-US" sz="2400" b="1" dirty="0" smtClean="0">
                <a:solidFill>
                  <a:srgbClr val="7030A0"/>
                </a:solidFill>
                <a:latin typeface="Cambria"/>
                <a:ea typeface="Cambria"/>
                <a:cs typeface="Times New Roman"/>
              </a:rPr>
              <a:t>Their Speed, Their Location </a:t>
            </a:r>
            <a:endParaRPr lang="en-US" sz="2400" dirty="0">
              <a:solidFill>
                <a:srgbClr val="7030A0"/>
              </a:solidFill>
              <a:effectLst/>
              <a:latin typeface="Cambria"/>
              <a:ea typeface="Cambria"/>
              <a:cs typeface="Times New Roman"/>
            </a:endParaRPr>
          </a:p>
        </p:txBody>
      </p:sp>
      <p:sp>
        <p:nvSpPr>
          <p:cNvPr id="9" name="WordArt 2"/>
          <p:cNvSpPr>
            <a:spLocks noChangeArrowheads="1" noChangeShapeType="1" noTextEdit="1"/>
          </p:cNvSpPr>
          <p:nvPr/>
        </p:nvSpPr>
        <p:spPr bwMode="auto">
          <a:xfrm>
            <a:off x="1447800" y="794657"/>
            <a:ext cx="6200775"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EXCEL  Worksheets</a:t>
            </a:r>
            <a:endParaRPr lang="en-US" sz="3600" b="1" kern="10" spc="0" dirty="0" smtClean="0">
              <a:ln w="9525">
                <a:solidFill>
                  <a:srgbClr val="000000"/>
                </a:solidFill>
                <a:round/>
                <a:headEnd/>
                <a:tailEnd/>
              </a:ln>
              <a:solidFill>
                <a:sysClr val="windowText" lastClr="000000"/>
              </a:solidFill>
              <a:effectLst/>
              <a:latin typeface="Georgia"/>
            </a:endParaRPr>
          </a:p>
          <a:p>
            <a:pPr algn="ctr" rtl="0">
              <a:buNone/>
            </a:pPr>
            <a:r>
              <a:rPr lang="en-US" sz="3600" b="1" kern="10" spc="0" dirty="0" smtClean="0">
                <a:ln w="9525">
                  <a:solidFill>
                    <a:srgbClr val="000000"/>
                  </a:solidFill>
                  <a:round/>
                  <a:headEnd/>
                  <a:tailEnd/>
                </a:ln>
                <a:solidFill>
                  <a:sysClr val="windowText" lastClr="000000"/>
                </a:solidFill>
                <a:effectLst/>
                <a:latin typeface="Georgia"/>
              </a:rPr>
              <a:t>Scaffolding  Complex  Computations</a:t>
            </a:r>
            <a:endParaRPr lang="en-US" sz="3600" b="1" kern="10" spc="0" dirty="0">
              <a:ln w="9525">
                <a:solidFill>
                  <a:srgbClr val="000000"/>
                </a:solidFill>
                <a:round/>
                <a:headEnd/>
                <a:tailEnd/>
              </a:ln>
              <a:solidFill>
                <a:sysClr val="windowText" lastClr="000000"/>
              </a:solidFill>
              <a:effectLst/>
              <a:latin typeface="Georgia"/>
            </a:endParaRPr>
          </a:p>
        </p:txBody>
      </p:sp>
    </p:spTree>
    <p:extLst>
      <p:ext uri="{BB962C8B-B14F-4D97-AF65-F5344CB8AC3E}">
        <p14:creationId xmlns:p14="http://schemas.microsoft.com/office/powerpoint/2010/main" val="23840403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8388485" cy="4648200"/>
          </a:xfrm>
          <a:prstGeom prst="rect">
            <a:avLst/>
          </a:prstGeom>
          <a:noFill/>
          <a:ln>
            <a:noFill/>
          </a:ln>
          <a:effectLst>
            <a:outerShdw blurRad="76200" dir="13500000" sy="23000" kx="1200000" algn="br" rotWithShape="0">
              <a:prstClr val="black">
                <a:alpha val="20000"/>
              </a:prstClr>
            </a:outerShdw>
          </a:effectLst>
          <a:scene3d>
            <a:camera prst="obliqueTopLef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WordArt 2"/>
          <p:cNvSpPr>
            <a:spLocks noChangeArrowheads="1" noChangeShapeType="1" noTextEdit="1"/>
          </p:cNvSpPr>
          <p:nvPr/>
        </p:nvSpPr>
        <p:spPr bwMode="auto">
          <a:xfrm>
            <a:off x="609600" y="957943"/>
            <a:ext cx="7648575" cy="125185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Intermediate  </a:t>
            </a:r>
            <a:r>
              <a:rPr lang="en-US" sz="3600" b="1" kern="10" spc="0" dirty="0" smtClean="0">
                <a:ln w="9525">
                  <a:solidFill>
                    <a:srgbClr val="000000"/>
                  </a:solidFill>
                  <a:round/>
                  <a:headEnd/>
                  <a:tailEnd/>
                </a:ln>
                <a:solidFill>
                  <a:sysClr val="windowText" lastClr="000000"/>
                </a:solidFill>
                <a:effectLst/>
                <a:latin typeface="Georgia"/>
              </a:rPr>
              <a:t>Income  Projections</a:t>
            </a:r>
          </a:p>
          <a:p>
            <a:pPr algn="ctr" rtl="0">
              <a:buNone/>
            </a:pPr>
            <a:r>
              <a:rPr lang="en-US" sz="3600" b="1" kern="10" spc="0" dirty="0" smtClean="0">
                <a:ln w="9525">
                  <a:solidFill>
                    <a:srgbClr val="000000"/>
                  </a:solidFill>
                  <a:round/>
                  <a:headEnd/>
                  <a:tailEnd/>
                </a:ln>
                <a:solidFill>
                  <a:sysClr val="windowText" lastClr="000000"/>
                </a:solidFill>
                <a:effectLst/>
                <a:latin typeface="Georgia"/>
              </a:rPr>
              <a:t>More  Complex  Calculations</a:t>
            </a:r>
            <a:endParaRPr lang="en-US" sz="3600" b="1" kern="10" spc="0" dirty="0">
              <a:ln w="9525">
                <a:solidFill>
                  <a:srgbClr val="000000"/>
                </a:solidFill>
                <a:round/>
                <a:headEnd/>
                <a:tailEnd/>
              </a:ln>
              <a:solidFill>
                <a:sysClr val="windowText" lastClr="000000"/>
              </a:solidFill>
              <a:effectLst/>
              <a:latin typeface="Georgia"/>
            </a:endParaRPr>
          </a:p>
        </p:txBody>
      </p:sp>
      <p:sp>
        <p:nvSpPr>
          <p:cNvPr id="7" name="Text Box 12"/>
          <p:cNvSpPr txBox="1">
            <a:spLocks noChangeArrowheads="1"/>
          </p:cNvSpPr>
          <p:nvPr/>
        </p:nvSpPr>
        <p:spPr bwMode="auto">
          <a:xfrm>
            <a:off x="228600" y="6168390"/>
            <a:ext cx="3886201"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Copy In Your Package</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14193330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352425" y="881743"/>
            <a:ext cx="7648575" cy="140425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Intermediate  </a:t>
            </a:r>
            <a:r>
              <a:rPr lang="en-US" sz="3600" b="1" kern="10" spc="0" dirty="0" smtClean="0">
                <a:ln w="9525">
                  <a:solidFill>
                    <a:srgbClr val="000000"/>
                  </a:solidFill>
                  <a:round/>
                  <a:headEnd/>
                  <a:tailEnd/>
                </a:ln>
                <a:solidFill>
                  <a:sysClr val="windowText" lastClr="000000"/>
                </a:solidFill>
                <a:effectLst/>
                <a:latin typeface="Georgia"/>
              </a:rPr>
              <a:t>Income  Projections</a:t>
            </a:r>
          </a:p>
          <a:p>
            <a:pPr algn="ctr" rtl="0">
              <a:buNone/>
            </a:pPr>
            <a:r>
              <a:rPr lang="en-US" sz="3600" b="1" kern="10" spc="0" dirty="0" smtClean="0">
                <a:ln w="9525">
                  <a:solidFill>
                    <a:srgbClr val="000000"/>
                  </a:solidFill>
                  <a:round/>
                  <a:headEnd/>
                  <a:tailEnd/>
                </a:ln>
                <a:solidFill>
                  <a:sysClr val="windowText" lastClr="000000"/>
                </a:solidFill>
                <a:effectLst/>
                <a:latin typeface="Georgia"/>
              </a:rPr>
              <a:t>More  Complex  Calculations</a:t>
            </a:r>
            <a:endParaRPr lang="en-US" sz="3600" b="1" kern="10" spc="0" dirty="0">
              <a:ln w="9525">
                <a:solidFill>
                  <a:srgbClr val="000000"/>
                </a:solidFill>
                <a:round/>
                <a:headEnd/>
                <a:tailEnd/>
              </a:ln>
              <a:solidFill>
                <a:sysClr val="windowText" lastClr="000000"/>
              </a:solidFill>
              <a:effectLst/>
              <a:latin typeface="Georgia"/>
            </a:endParaRPr>
          </a:p>
        </p:txBody>
      </p:sp>
      <p:pic>
        <p:nvPicPr>
          <p:cNvPr id="2050" name="Picture 2" descr="\\srvfs\UserData\annelson\Desktop\CPA Cash Flow ANSWERS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 y="1066800"/>
            <a:ext cx="8796943" cy="38888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163132" y="5562600"/>
            <a:ext cx="8051591"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INSTRUCTIONAL WORKSHEET</a:t>
            </a:r>
            <a:r>
              <a:rPr lang="en-US" sz="2800" b="1" dirty="0" smtClean="0">
                <a:solidFill>
                  <a:srgbClr val="7030A0"/>
                </a:solidFill>
                <a:latin typeface="Cambria"/>
                <a:ea typeface="Cambria"/>
                <a:cs typeface="Times New Roman"/>
              </a:rPr>
              <a:t>:</a:t>
            </a:r>
            <a:r>
              <a:rPr lang="en-US" sz="3200" b="1" dirty="0" smtClean="0">
                <a:solidFill>
                  <a:srgbClr val="FF0000"/>
                </a:solidFill>
                <a:latin typeface="Cambria"/>
                <a:ea typeface="Cambria"/>
                <a:cs typeface="Times New Roman"/>
              </a:rPr>
              <a:t> </a:t>
            </a:r>
            <a:r>
              <a:rPr lang="en-US" sz="2000" b="1" dirty="0" smtClean="0">
                <a:solidFill>
                  <a:srgbClr val="FF0000"/>
                </a:solidFill>
                <a:latin typeface="Cambria"/>
                <a:ea typeface="Cambria"/>
                <a:cs typeface="Times New Roman"/>
              </a:rPr>
              <a:t>Copy In Your Package</a:t>
            </a:r>
            <a:endParaRPr lang="en-US" sz="20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3267121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78158"/>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r>
              <a:rPr lang="en-US" sz="3600" dirty="0" smtClean="0">
                <a:solidFill>
                  <a:srgbClr val="FFC000"/>
                </a:solidFill>
                <a:effectLst>
                  <a:outerShdw blurRad="50800" dist="38100" dir="10800000" algn="r" rotWithShape="0">
                    <a:prstClr val="black">
                      <a:alpha val="40000"/>
                    </a:prstClr>
                  </a:outerShdw>
                </a:effectLst>
              </a:rPr>
              <a:t> </a:t>
            </a:r>
          </a:p>
          <a:p>
            <a:pPr algn="ctr"/>
            <a:r>
              <a:rPr lang="en-US" sz="3600" dirty="0" smtClean="0">
                <a:solidFill>
                  <a:srgbClr val="FFC000"/>
                </a:solidFill>
                <a:effectLst>
                  <a:outerShdw blurRad="50800" dist="38100" dir="10800000" algn="r" rotWithShape="0">
                    <a:prstClr val="black">
                      <a:alpha val="40000"/>
                    </a:prstClr>
                  </a:outerShdw>
                </a:effectLst>
              </a:rPr>
              <a:t>ALIGNS WITH  </a:t>
            </a:r>
          </a:p>
          <a:p>
            <a:pPr algn="ctr"/>
            <a:r>
              <a:rPr lang="en-US" sz="3600" dirty="0" smtClean="0">
                <a:solidFill>
                  <a:srgbClr val="FFC000"/>
                </a:solidFill>
                <a:effectLst>
                  <a:outerShdw blurRad="50800" dist="38100" dir="10800000" algn="r" rotWithShape="0">
                    <a:prstClr val="black">
                      <a:alpha val="40000"/>
                    </a:prstClr>
                  </a:outerShdw>
                </a:effectLst>
              </a:rPr>
              <a:t>COMMON CORE</a:t>
            </a:r>
            <a:r>
              <a:rPr lang="en-US" sz="6000" dirty="0" smtClean="0">
                <a:solidFill>
                  <a:srgbClr val="FFC000"/>
                </a:solidFill>
                <a:effectLst>
                  <a:outerShdw blurRad="50800" dist="38100" dir="10800000" algn="r" rotWithShape="0">
                    <a:prstClr val="black">
                      <a:alpha val="40000"/>
                    </a:prstClr>
                  </a:outerShdw>
                </a:effectLst>
              </a:rPr>
              <a:t> </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pic>
        <p:nvPicPr>
          <p:cNvPr id="10242" name="Picture 2" descr="\\srvfs\UserData\annelson\Desktop\CPA CA Common C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612" y="4343400"/>
            <a:ext cx="3964788" cy="23714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59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Up Arrow 5"/>
          <p:cNvSpPr/>
          <p:nvPr/>
        </p:nvSpPr>
        <p:spPr>
          <a:xfrm rot="10800000" flipH="1">
            <a:off x="3112008" y="2358978"/>
            <a:ext cx="850392" cy="3139834"/>
          </a:xfrm>
          <a:prstGeom prst="leftUpArrow">
            <a:avLst>
              <a:gd name="adj1" fmla="val 25000"/>
              <a:gd name="adj2" fmla="val 25000"/>
              <a:gd name="adj3" fmla="val 23486"/>
            </a:avLst>
          </a:prstGeom>
          <a:solidFill>
            <a:srgbClr val="FF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7365" y="1917413"/>
            <a:ext cx="2820003" cy="1077218"/>
          </a:xfrm>
          <a:prstGeom prst="rect">
            <a:avLst/>
          </a:prstGeom>
          <a:solidFill>
            <a:schemeClr val="accent6">
              <a:lumMod val="20000"/>
              <a:lumOff val="80000"/>
            </a:schemeClr>
          </a:solidFill>
          <a:scene3d>
            <a:camera prst="orthographicFront"/>
            <a:lightRig rig="threePt" dir="t"/>
          </a:scene3d>
          <a:sp3d>
            <a:bevelT w="114300" prst="artDeco"/>
          </a:sp3d>
        </p:spPr>
        <p:txBody>
          <a:bodyPr wrap="none" rtlCol="0">
            <a:spAutoFit/>
          </a:bodyPr>
          <a:lstStyle/>
          <a:p>
            <a:pPr algn="ctr"/>
            <a:r>
              <a:rPr lang="en-US" sz="3200" b="1" dirty="0" smtClean="0"/>
              <a:t>Microsoft </a:t>
            </a:r>
          </a:p>
          <a:p>
            <a:pPr algn="ctr"/>
            <a:r>
              <a:rPr lang="en-US" sz="3200" b="1" dirty="0" smtClean="0"/>
              <a:t>Profit Incentive</a:t>
            </a:r>
            <a:endParaRPr lang="en-US" sz="3200" b="1" dirty="0"/>
          </a:p>
        </p:txBody>
      </p:sp>
      <p:sp>
        <p:nvSpPr>
          <p:cNvPr id="8" name="TextBox 7"/>
          <p:cNvSpPr txBox="1"/>
          <p:nvPr/>
        </p:nvSpPr>
        <p:spPr>
          <a:xfrm>
            <a:off x="5776681" y="1890900"/>
            <a:ext cx="3214919" cy="1077218"/>
          </a:xfrm>
          <a:prstGeom prst="rect">
            <a:avLst/>
          </a:prstGeom>
          <a:solidFill>
            <a:schemeClr val="accent6">
              <a:lumMod val="20000"/>
              <a:lumOff val="80000"/>
            </a:schemeClr>
          </a:solidFill>
          <a:scene3d>
            <a:camera prst="orthographicFront"/>
            <a:lightRig rig="threePt" dir="t"/>
          </a:scene3d>
          <a:sp3d>
            <a:bevelT w="114300" prst="artDeco"/>
          </a:sp3d>
        </p:spPr>
        <p:txBody>
          <a:bodyPr wrap="none" rtlCol="0">
            <a:spAutoFit/>
          </a:bodyPr>
          <a:lstStyle/>
          <a:p>
            <a:pPr algn="ctr"/>
            <a:r>
              <a:rPr lang="en-US" sz="3200" b="1" dirty="0" smtClean="0"/>
              <a:t>Common Core </a:t>
            </a:r>
          </a:p>
          <a:p>
            <a:pPr algn="ctr"/>
            <a:r>
              <a:rPr lang="en-US" sz="3200" b="1" dirty="0" smtClean="0"/>
              <a:t>Educational Goals</a:t>
            </a:r>
            <a:endParaRPr lang="en-US" sz="3200" b="1" dirty="0"/>
          </a:p>
        </p:txBody>
      </p:sp>
      <p:sp>
        <p:nvSpPr>
          <p:cNvPr id="9" name="TextBox 8"/>
          <p:cNvSpPr txBox="1"/>
          <p:nvPr/>
        </p:nvSpPr>
        <p:spPr>
          <a:xfrm>
            <a:off x="4114800" y="2043226"/>
            <a:ext cx="549894" cy="3379387"/>
          </a:xfrm>
          <a:prstGeom prst="rect">
            <a:avLst/>
          </a:prstGeom>
          <a:solidFill>
            <a:schemeClr val="accent6">
              <a:lumMod val="20000"/>
              <a:lumOff val="80000"/>
            </a:schemeClr>
          </a:solidFill>
          <a:scene3d>
            <a:camera prst="orthographicFront"/>
            <a:lightRig rig="threePt" dir="t"/>
          </a:scene3d>
          <a:sp3d>
            <a:bevelT w="114300" prst="artDeco"/>
          </a:sp3d>
        </p:spPr>
        <p:txBody>
          <a:bodyPr vert="wordArtVert" wrap="none" rtlCol="0">
            <a:spAutoFit/>
          </a:bodyPr>
          <a:lstStyle/>
          <a:p>
            <a:r>
              <a:rPr lang="en-US" sz="2000" b="1" dirty="0" smtClean="0">
                <a:solidFill>
                  <a:srgbClr val="FF0000"/>
                </a:solidFill>
              </a:rPr>
              <a:t>ALIGNMENT</a:t>
            </a:r>
            <a:endParaRPr lang="en-US" sz="2000" b="1" dirty="0">
              <a:solidFill>
                <a:srgbClr val="FF0000"/>
              </a:solidFill>
            </a:endParaRPr>
          </a:p>
        </p:txBody>
      </p:sp>
      <p:sp>
        <p:nvSpPr>
          <p:cNvPr id="10" name="Left-Up Arrow 9"/>
          <p:cNvSpPr/>
          <p:nvPr/>
        </p:nvSpPr>
        <p:spPr>
          <a:xfrm rot="10800000">
            <a:off x="4800600" y="2358978"/>
            <a:ext cx="914399" cy="3139834"/>
          </a:xfrm>
          <a:prstGeom prst="leftUpArrow">
            <a:avLst>
              <a:gd name="adj1" fmla="val 25000"/>
              <a:gd name="adj2" fmla="val 25000"/>
              <a:gd name="adj3" fmla="val 23486"/>
            </a:avLst>
          </a:prstGeom>
          <a:solidFill>
            <a:srgbClr val="FF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43000" y="5663625"/>
            <a:ext cx="6671635" cy="584775"/>
          </a:xfrm>
          <a:prstGeom prst="rect">
            <a:avLst/>
          </a:prstGeom>
          <a:solidFill>
            <a:schemeClr val="accent6">
              <a:lumMod val="20000"/>
              <a:lumOff val="80000"/>
            </a:schemeClr>
          </a:solidFill>
          <a:scene3d>
            <a:camera prst="orthographicFront"/>
            <a:lightRig rig="threePt" dir="t"/>
          </a:scene3d>
          <a:sp3d>
            <a:bevelT w="114300" prst="artDeco"/>
          </a:sp3d>
        </p:spPr>
        <p:txBody>
          <a:bodyPr wrap="none" rtlCol="0">
            <a:spAutoFit/>
          </a:bodyPr>
          <a:lstStyle/>
          <a:p>
            <a:r>
              <a:rPr lang="en-US" sz="3200" b="1" dirty="0" smtClean="0">
                <a:solidFill>
                  <a:srgbClr val="FF0000"/>
                </a:solidFill>
              </a:rPr>
              <a:t>REAL WORLD APPLICATIONS OF MATH</a:t>
            </a:r>
            <a:endParaRPr lang="en-US" sz="3200" b="1" dirty="0">
              <a:solidFill>
                <a:srgbClr val="FF0000"/>
              </a:solidFill>
            </a:endParaRPr>
          </a:p>
        </p:txBody>
      </p:sp>
      <p:sp>
        <p:nvSpPr>
          <p:cNvPr id="12" name="WordArt 2"/>
          <p:cNvSpPr>
            <a:spLocks noChangeArrowheads="1" noChangeShapeType="1" noTextEdit="1"/>
          </p:cNvSpPr>
          <p:nvPr/>
        </p:nvSpPr>
        <p:spPr bwMode="auto">
          <a:xfrm>
            <a:off x="349765" y="-76200"/>
            <a:ext cx="8108435" cy="1295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dirty="0" smtClean="0">
                <a:ln w="9525">
                  <a:solidFill>
                    <a:srgbClr val="000000"/>
                  </a:solidFill>
                  <a:round/>
                  <a:headEnd/>
                  <a:tailEnd/>
                </a:ln>
                <a:solidFill>
                  <a:srgbClr val="000000"/>
                </a:solidFill>
                <a:latin typeface="Georgia"/>
              </a:rPr>
              <a:t>WHY  EXCEL  </a:t>
            </a:r>
          </a:p>
          <a:p>
            <a:pPr algn="ctr" rtl="0">
              <a:buNone/>
            </a:pPr>
            <a:r>
              <a:rPr lang="en-US" sz="2800" b="1" kern="10" dirty="0" smtClean="0">
                <a:ln w="9525">
                  <a:solidFill>
                    <a:srgbClr val="000000"/>
                  </a:solidFill>
                  <a:round/>
                  <a:headEnd/>
                  <a:tailEnd/>
                </a:ln>
                <a:solidFill>
                  <a:srgbClr val="000000"/>
                </a:solidFill>
                <a:latin typeface="Georgia"/>
              </a:rPr>
              <a:t>ALIGNS  WITH </a:t>
            </a:r>
            <a:r>
              <a:rPr lang="en-US" sz="2800" b="1" kern="10" spc="0" dirty="0" smtClean="0">
                <a:ln w="9525">
                  <a:solidFill>
                    <a:srgbClr val="000000"/>
                  </a:solidFill>
                  <a:round/>
                  <a:headEnd/>
                  <a:tailEnd/>
                </a:ln>
                <a:solidFill>
                  <a:srgbClr val="000000"/>
                </a:solidFill>
                <a:effectLst/>
                <a:latin typeface="Georgia"/>
              </a:rPr>
              <a:t> COMMON  CORE  MATH</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884740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1-26 at 1.19.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 y="1295400"/>
            <a:ext cx="8875058" cy="487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WordArt 2"/>
          <p:cNvSpPr>
            <a:spLocks noChangeArrowheads="1" noChangeShapeType="1" noTextEdit="1"/>
          </p:cNvSpPr>
          <p:nvPr/>
        </p:nvSpPr>
        <p:spPr bwMode="auto">
          <a:xfrm>
            <a:off x="609600" y="381000"/>
            <a:ext cx="7467600" cy="9715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CALIFORNIA  COMMON  CORE  MATH</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1928340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1-26 at 1.19.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95400"/>
            <a:ext cx="5334000" cy="29310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WordArt 2"/>
          <p:cNvSpPr>
            <a:spLocks noChangeArrowheads="1" noChangeShapeType="1" noTextEdit="1"/>
          </p:cNvSpPr>
          <p:nvPr/>
        </p:nvSpPr>
        <p:spPr bwMode="auto">
          <a:xfrm>
            <a:off x="609600" y="381000"/>
            <a:ext cx="7467600" cy="9715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CALIFORNIA COMMON CORE MATH</a:t>
            </a:r>
            <a:endParaRPr lang="en-US" sz="2800" b="1" kern="10" spc="0" dirty="0">
              <a:ln w="9525">
                <a:solidFill>
                  <a:srgbClr val="000000"/>
                </a:solidFill>
                <a:round/>
                <a:headEnd/>
                <a:tailEnd/>
              </a:ln>
              <a:solidFill>
                <a:srgbClr val="000000"/>
              </a:solidFill>
              <a:effectLst/>
              <a:latin typeface="Georgia"/>
            </a:endParaRPr>
          </a:p>
        </p:txBody>
      </p:sp>
      <p:sp>
        <p:nvSpPr>
          <p:cNvPr id="3" name="Rectangle 2"/>
          <p:cNvSpPr/>
          <p:nvPr/>
        </p:nvSpPr>
        <p:spPr>
          <a:xfrm>
            <a:off x="457200" y="4445675"/>
            <a:ext cx="8305800" cy="1754326"/>
          </a:xfrm>
          <a:prstGeom prst="rect">
            <a:avLst/>
          </a:prstGeom>
          <a:solidFill>
            <a:schemeClr val="accent6">
              <a:lumMod val="20000"/>
              <a:lumOff val="80000"/>
            </a:schemeClr>
          </a:solidFill>
          <a:scene3d>
            <a:camera prst="orthographicFront"/>
            <a:lightRig rig="threePt" dir="t"/>
          </a:scene3d>
          <a:sp3d>
            <a:bevelT w="114300" prst="artDeco"/>
          </a:sp3d>
        </p:spPr>
        <p:txBody>
          <a:bodyPr wrap="square">
            <a:spAutoFit/>
          </a:bodyPr>
          <a:lstStyle/>
          <a:p>
            <a:r>
              <a:rPr lang="en-US" sz="3600" b="1" i="1" dirty="0">
                <a:solidFill>
                  <a:srgbClr val="7030A0"/>
                </a:solidFill>
              </a:rPr>
              <a:t>“These Standards are not intended to be new names for old ways of doing business. They are a call to take the next step.“ </a:t>
            </a:r>
            <a:endParaRPr lang="en-US" sz="3600" b="1" i="1" dirty="0" smtClean="0">
              <a:solidFill>
                <a:srgbClr val="7030A0"/>
              </a:solidFill>
            </a:endParaRPr>
          </a:p>
        </p:txBody>
      </p:sp>
      <p:sp>
        <p:nvSpPr>
          <p:cNvPr id="4" name="TextBox 3"/>
          <p:cNvSpPr txBox="1"/>
          <p:nvPr/>
        </p:nvSpPr>
        <p:spPr>
          <a:xfrm>
            <a:off x="5486400" y="6452109"/>
            <a:ext cx="3200400" cy="369332"/>
          </a:xfrm>
          <a:prstGeom prst="rect">
            <a:avLst/>
          </a:prstGeom>
          <a:noFill/>
        </p:spPr>
        <p:txBody>
          <a:bodyPr wrap="square" rtlCol="0">
            <a:spAutoFit/>
          </a:bodyPr>
          <a:lstStyle/>
          <a:p>
            <a:r>
              <a:rPr lang="en-US" b="1" dirty="0" smtClean="0"/>
              <a:t>Page 5 CCSS for Mathematics</a:t>
            </a:r>
            <a:endParaRPr lang="en-US" b="1" dirty="0"/>
          </a:p>
        </p:txBody>
      </p:sp>
    </p:spTree>
    <p:extLst>
      <p:ext uri="{BB962C8B-B14F-4D97-AF65-F5344CB8AC3E}">
        <p14:creationId xmlns:p14="http://schemas.microsoft.com/office/powerpoint/2010/main" val="2770789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914400" y="228600"/>
            <a:ext cx="7124700" cy="1219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dirty="0" smtClean="0">
                <a:ln w="9525">
                  <a:solidFill>
                    <a:srgbClr val="000000"/>
                  </a:solidFill>
                  <a:round/>
                  <a:headEnd/>
                  <a:tailEnd/>
                </a:ln>
                <a:solidFill>
                  <a:srgbClr val="000000"/>
                </a:solidFill>
                <a:latin typeface="Georgia"/>
              </a:rPr>
              <a:t>TODAY’S  GOALS</a:t>
            </a:r>
            <a:endParaRPr lang="en-US" sz="2800" b="1" kern="10" spc="0" dirty="0">
              <a:ln w="9525">
                <a:solidFill>
                  <a:srgbClr val="000000"/>
                </a:solidFill>
                <a:round/>
                <a:headEnd/>
                <a:tailEnd/>
              </a:ln>
              <a:solidFill>
                <a:srgbClr val="000000"/>
              </a:solidFill>
              <a:effectLst/>
              <a:latin typeface="Georgia"/>
            </a:endParaRPr>
          </a:p>
        </p:txBody>
      </p:sp>
      <p:sp>
        <p:nvSpPr>
          <p:cNvPr id="6" name="TextBox 5"/>
          <p:cNvSpPr txBox="1"/>
          <p:nvPr/>
        </p:nvSpPr>
        <p:spPr>
          <a:xfrm>
            <a:off x="-381000" y="1905000"/>
            <a:ext cx="8686800" cy="4555093"/>
          </a:xfrm>
          <a:prstGeom prst="rect">
            <a:avLst/>
          </a:prstGeom>
          <a:solidFill>
            <a:schemeClr val="accent6">
              <a:lumMod val="20000"/>
              <a:lumOff val="80000"/>
            </a:schemeClr>
          </a:solidFill>
          <a:effectLst>
            <a:innerShdw blurRad="63500" dist="50800" dir="2700000">
              <a:prstClr val="black">
                <a:alpha val="50000"/>
              </a:prstClr>
            </a:innerShdw>
          </a:effectLst>
          <a:scene3d>
            <a:camera prst="isometricOffAxis1Right"/>
            <a:lightRig rig="threePt" dir="t"/>
          </a:scene3d>
          <a:sp3d>
            <a:bevelT/>
          </a:sp3d>
        </p:spPr>
        <p:txBody>
          <a:bodyPr wrap="square" rtlCol="0">
            <a:spAutoFit/>
          </a:bodyPr>
          <a:lstStyle/>
          <a:p>
            <a:pPr algn="ctr"/>
            <a:r>
              <a:rPr lang="en-US" sz="6000" b="1" dirty="0" smtClean="0">
                <a:solidFill>
                  <a:srgbClr val="7030A0"/>
                </a:solidFill>
              </a:rPr>
              <a:t>Who Is Presenting!</a:t>
            </a:r>
          </a:p>
          <a:p>
            <a:pPr algn="ctr">
              <a:spcAft>
                <a:spcPts val="1200"/>
              </a:spcAft>
            </a:pPr>
            <a:r>
              <a:rPr lang="en-US" sz="4000" b="1" dirty="0" smtClean="0">
                <a:solidFill>
                  <a:srgbClr val="92D050"/>
                </a:solidFill>
              </a:rPr>
              <a:t>Andrew J. Nelson</a:t>
            </a:r>
          </a:p>
          <a:p>
            <a:pPr algn="ctr">
              <a:spcAft>
                <a:spcPts val="1200"/>
              </a:spcAft>
            </a:pPr>
            <a:r>
              <a:rPr lang="en-US" sz="2800" b="1" dirty="0" smtClean="0">
                <a:solidFill>
                  <a:srgbClr val="FF0000"/>
                </a:solidFill>
              </a:rPr>
              <a:t>Math Teacher, Granada Hills Charter High School </a:t>
            </a:r>
          </a:p>
          <a:p>
            <a:pPr algn="ctr">
              <a:spcAft>
                <a:spcPts val="1200"/>
              </a:spcAft>
            </a:pPr>
            <a:r>
              <a:rPr lang="en-US" sz="2800" b="1" dirty="0" smtClean="0">
                <a:solidFill>
                  <a:srgbClr val="FF0000"/>
                </a:solidFill>
              </a:rPr>
              <a:t>Lead Teacher, Global Business &amp; Finance Program</a:t>
            </a:r>
          </a:p>
          <a:p>
            <a:pPr algn="ctr">
              <a:spcAft>
                <a:spcPts val="1200"/>
              </a:spcAft>
            </a:pPr>
            <a:r>
              <a:rPr lang="en-US" sz="2800" b="1" dirty="0" smtClean="0">
                <a:solidFill>
                  <a:srgbClr val="FF0000"/>
                </a:solidFill>
              </a:rPr>
              <a:t>24 Year Career As Entrepreneur &amp; Economist</a:t>
            </a:r>
          </a:p>
          <a:p>
            <a:pPr algn="ctr">
              <a:spcAft>
                <a:spcPts val="1200"/>
              </a:spcAft>
            </a:pPr>
            <a:r>
              <a:rPr lang="en-US" sz="2800" b="1" dirty="0" smtClean="0">
                <a:solidFill>
                  <a:srgbClr val="FF0000"/>
                </a:solidFill>
              </a:rPr>
              <a:t>B.A., M.A. Economics U.S.C.</a:t>
            </a:r>
          </a:p>
          <a:p>
            <a:pPr algn="ctr">
              <a:spcAft>
                <a:spcPts val="1200"/>
              </a:spcAft>
            </a:pPr>
            <a:r>
              <a:rPr lang="en-US" sz="2800" b="1" dirty="0" smtClean="0">
                <a:solidFill>
                  <a:srgbClr val="FF0000"/>
                </a:solidFill>
              </a:rPr>
              <a:t>M.A. Education Pepperdine University</a:t>
            </a:r>
          </a:p>
        </p:txBody>
      </p:sp>
    </p:spTree>
    <p:extLst>
      <p:ext uri="{BB962C8B-B14F-4D97-AF65-F5344CB8AC3E}">
        <p14:creationId xmlns:p14="http://schemas.microsoft.com/office/powerpoint/2010/main" val="359548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5400" dirty="0">
                <a:solidFill>
                  <a:srgbClr val="FFC000"/>
                </a:solidFill>
                <a:effectLst>
                  <a:outerShdw blurRad="50800" dist="38100" dir="10800000" algn="r" rotWithShape="0">
                    <a:prstClr val="black">
                      <a:alpha val="40000"/>
                    </a:prstClr>
                  </a:outerShdw>
                </a:effectLst>
              </a:rPr>
              <a:t>&amp;</a:t>
            </a:r>
            <a:r>
              <a:rPr lang="en-US" sz="4400" dirty="0" smtClean="0">
                <a:solidFill>
                  <a:srgbClr val="FFC000"/>
                </a:solidFill>
                <a:effectLst>
                  <a:outerShdw blurRad="50800" dist="38100" dir="10800000" algn="r" rotWithShape="0">
                    <a:prstClr val="black">
                      <a:alpha val="40000"/>
                    </a:prstClr>
                  </a:outerShdw>
                </a:effectLst>
              </a:rPr>
              <a:t> </a:t>
            </a:r>
          </a:p>
          <a:p>
            <a:pPr algn="ctr"/>
            <a:r>
              <a:rPr lang="en-US" sz="4400" dirty="0">
                <a:solidFill>
                  <a:srgbClr val="FFC000"/>
                </a:solidFill>
                <a:effectLst>
                  <a:outerShdw blurRad="50800" dist="38100" dir="10800000" algn="r" rotWithShape="0">
                    <a:prstClr val="black">
                      <a:alpha val="40000"/>
                    </a:prstClr>
                  </a:outerShdw>
                </a:effectLst>
              </a:rPr>
              <a:t>F</a:t>
            </a:r>
            <a:r>
              <a:rPr lang="en-US" sz="4400" dirty="0" smtClean="0">
                <a:solidFill>
                  <a:srgbClr val="FFC000"/>
                </a:solidFill>
                <a:effectLst>
                  <a:outerShdw blurRad="50800" dist="38100" dir="10800000" algn="r" rotWithShape="0">
                    <a:prstClr val="black">
                      <a:alpha val="40000"/>
                    </a:prstClr>
                  </a:outerShdw>
                </a:effectLst>
              </a:rPr>
              <a:t>UNCTIONS</a:t>
            </a:r>
            <a:r>
              <a:rPr lang="en-US" sz="6000" dirty="0" smtClean="0">
                <a:solidFill>
                  <a:srgbClr val="FFC000"/>
                </a:solidFill>
                <a:effectLst>
                  <a:outerShdw blurRad="50800" dist="38100" dir="10800000" algn="r" rotWithShape="0">
                    <a:prstClr val="black">
                      <a:alpha val="40000"/>
                    </a:prstClr>
                  </a:outerShdw>
                </a:effectLst>
              </a:rPr>
              <a:t> </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pic>
        <p:nvPicPr>
          <p:cNvPr id="1026" name="Picture 2" descr="\\srvfs\UserData\annelson\Desktop\CPA DRAFTS &amp; MATERIALS\CPA FUNNY PICS\t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300538"/>
            <a:ext cx="2590800" cy="24648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srvfs\UserData\annelson\Desktop\CPA DRAFTS &amp; MATERIALS\CPA FUNNY PICS\math-practice-test-on-fun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85" y="-99296"/>
            <a:ext cx="2881915" cy="17756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8677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vfs\UserData\annelson\Desktop\CPA DRAFTS &amp; MATERIALS\CPA FUNNY PICS\math-practice-test-on-fun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5" y="1119904"/>
            <a:ext cx="8694448" cy="5357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WordArt 2"/>
          <p:cNvSpPr>
            <a:spLocks noChangeArrowheads="1" noChangeShapeType="1" noTextEdit="1"/>
          </p:cNvSpPr>
          <p:nvPr/>
        </p:nvSpPr>
        <p:spPr bwMode="auto">
          <a:xfrm>
            <a:off x="428625" y="533400"/>
            <a:ext cx="7648575" cy="140425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FUNCTIONS  IN  ABSTRACT</a:t>
            </a:r>
            <a:endParaRPr lang="en-US" sz="3600" b="1" kern="10" spc="0" dirty="0" smtClean="0">
              <a:ln w="9525">
                <a:solidFill>
                  <a:srgbClr val="000000"/>
                </a:solidFill>
                <a:round/>
                <a:headEnd/>
                <a:tailEnd/>
              </a:ln>
              <a:solidFill>
                <a:sysClr val="windowText" lastClr="000000"/>
              </a:solidFill>
              <a:effectLst/>
              <a:latin typeface="Georgia"/>
            </a:endParaRPr>
          </a:p>
        </p:txBody>
      </p:sp>
      <p:sp>
        <p:nvSpPr>
          <p:cNvPr id="8" name="Text Box 12"/>
          <p:cNvSpPr txBox="1">
            <a:spLocks noChangeArrowheads="1"/>
          </p:cNvSpPr>
          <p:nvPr/>
        </p:nvSpPr>
        <p:spPr bwMode="auto">
          <a:xfrm>
            <a:off x="1371601" y="986790"/>
            <a:ext cx="55626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3200" b="1" dirty="0" smtClean="0">
                <a:solidFill>
                  <a:srgbClr val="7030A0"/>
                </a:solidFill>
                <a:latin typeface="Cambria"/>
                <a:ea typeface="Cambria"/>
                <a:cs typeface="Times New Roman"/>
              </a:rPr>
              <a:t>“OLD” STAR TEST QUESTION</a:t>
            </a:r>
            <a:endParaRPr lang="en-US" sz="3200" dirty="0">
              <a:solidFill>
                <a:srgbClr val="7030A0"/>
              </a:solidFill>
              <a:effectLst/>
              <a:latin typeface="Cambria"/>
              <a:ea typeface="Cambria"/>
              <a:cs typeface="Times New Roman"/>
            </a:endParaRPr>
          </a:p>
        </p:txBody>
      </p:sp>
      <p:sp>
        <p:nvSpPr>
          <p:cNvPr id="9" name="Text Box 12"/>
          <p:cNvSpPr txBox="1">
            <a:spLocks noChangeArrowheads="1"/>
          </p:cNvSpPr>
          <p:nvPr/>
        </p:nvSpPr>
        <p:spPr bwMode="auto">
          <a:xfrm>
            <a:off x="89885" y="6017895"/>
            <a:ext cx="3796316"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3200" b="1" dirty="0" smtClean="0">
                <a:solidFill>
                  <a:srgbClr val="7030A0"/>
                </a:solidFill>
                <a:latin typeface="Cambria"/>
                <a:ea typeface="Cambria"/>
                <a:cs typeface="Times New Roman"/>
              </a:rPr>
              <a:t>LACKS A CONTEXT</a:t>
            </a:r>
            <a:endParaRPr lang="en-US" sz="3200" dirty="0">
              <a:solidFill>
                <a:srgbClr val="7030A0"/>
              </a:solidFill>
              <a:effectLst/>
              <a:latin typeface="Cambria"/>
              <a:ea typeface="Cambria"/>
              <a:cs typeface="Times New Roman"/>
            </a:endParaRPr>
          </a:p>
        </p:txBody>
      </p:sp>
    </p:spTree>
    <p:extLst>
      <p:ext uri="{BB962C8B-B14F-4D97-AF65-F5344CB8AC3E}">
        <p14:creationId xmlns:p14="http://schemas.microsoft.com/office/powerpoint/2010/main" val="279675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rvfs\UserData\annelson\Desktop\CPA DRAFTS &amp; MATERIALS\CPA FUNNY PICS\t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6757328" cy="64288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WordArt 2"/>
          <p:cNvSpPr>
            <a:spLocks noChangeArrowheads="1" noChangeShapeType="1" noTextEdit="1"/>
          </p:cNvSpPr>
          <p:nvPr/>
        </p:nvSpPr>
        <p:spPr bwMode="auto">
          <a:xfrm>
            <a:off x="428625" y="533400"/>
            <a:ext cx="7648575" cy="140425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ysClr val="windowText" lastClr="000000"/>
                </a:solidFill>
                <a:latin typeface="Georgia"/>
              </a:rPr>
              <a:t>VISUALIZING   FUNCTIONS</a:t>
            </a:r>
            <a:endParaRPr lang="en-US" sz="3600" b="1" kern="10" spc="0" dirty="0" smtClean="0">
              <a:ln w="9525">
                <a:solidFill>
                  <a:srgbClr val="000000"/>
                </a:solidFill>
                <a:round/>
                <a:headEnd/>
                <a:tailEnd/>
              </a:ln>
              <a:solidFill>
                <a:sysClr val="windowText" lastClr="000000"/>
              </a:solidFill>
              <a:effectLst/>
              <a:latin typeface="Georgia"/>
            </a:endParaRPr>
          </a:p>
        </p:txBody>
      </p:sp>
      <p:sp>
        <p:nvSpPr>
          <p:cNvPr id="7" name="Text Box 12"/>
          <p:cNvSpPr txBox="1">
            <a:spLocks noChangeArrowheads="1"/>
          </p:cNvSpPr>
          <p:nvPr/>
        </p:nvSpPr>
        <p:spPr bwMode="auto">
          <a:xfrm>
            <a:off x="152400" y="5967836"/>
            <a:ext cx="80772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3200" b="1" dirty="0" smtClean="0">
                <a:solidFill>
                  <a:srgbClr val="7030A0"/>
                </a:solidFill>
                <a:latin typeface="Cambria"/>
                <a:ea typeface="Cambria"/>
                <a:cs typeface="Times New Roman"/>
              </a:rPr>
              <a:t>CUTE &amp; HELPFUL, BUT NOT REAL WORLD</a:t>
            </a:r>
            <a:endParaRPr lang="en-US" sz="3200" dirty="0">
              <a:solidFill>
                <a:srgbClr val="7030A0"/>
              </a:solidFill>
              <a:effectLst/>
              <a:latin typeface="Cambria"/>
              <a:ea typeface="Cambria"/>
              <a:cs typeface="Times New Roman"/>
            </a:endParaRPr>
          </a:p>
        </p:txBody>
      </p:sp>
    </p:spTree>
    <p:extLst>
      <p:ext uri="{BB962C8B-B14F-4D97-AF65-F5344CB8AC3E}">
        <p14:creationId xmlns:p14="http://schemas.microsoft.com/office/powerpoint/2010/main" val="144415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3-01-26 at 1.20.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600200"/>
            <a:ext cx="7848601" cy="43434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13" name="Rectangle 12"/>
          <p:cNvSpPr/>
          <p:nvPr/>
        </p:nvSpPr>
        <p:spPr>
          <a:xfrm>
            <a:off x="152400" y="6488668"/>
            <a:ext cx="8458200" cy="369332"/>
          </a:xfrm>
          <a:prstGeom prst="rect">
            <a:avLst/>
          </a:prstGeom>
        </p:spPr>
        <p:txBody>
          <a:bodyPr wrap="square">
            <a:spAutoFit/>
          </a:bodyPr>
          <a:lstStyle/>
          <a:p>
            <a:r>
              <a:rPr lang="en-US" b="1" dirty="0"/>
              <a:t>Source: Page 56, K-12 California’s Common Core For Mathematics Updated 8/30/2012 </a:t>
            </a:r>
          </a:p>
        </p:txBody>
      </p:sp>
      <p:sp>
        <p:nvSpPr>
          <p:cNvPr id="2" name="WordArt 2"/>
          <p:cNvSpPr>
            <a:spLocks noChangeArrowheads="1" noChangeShapeType="1" noTextEdit="1"/>
          </p:cNvSpPr>
          <p:nvPr/>
        </p:nvSpPr>
        <p:spPr bwMode="auto">
          <a:xfrm>
            <a:off x="2514600" y="76200"/>
            <a:ext cx="5867400" cy="1371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FUNCTION   DOMAINS</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2008826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3-01-26 at 1.2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8796"/>
            <a:ext cx="9906000" cy="16340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WordArt 2"/>
          <p:cNvSpPr>
            <a:spLocks noChangeArrowheads="1" noChangeShapeType="1" noTextEdit="1"/>
          </p:cNvSpPr>
          <p:nvPr/>
        </p:nvSpPr>
        <p:spPr bwMode="auto">
          <a:xfrm>
            <a:off x="762000" y="266700"/>
            <a:ext cx="7239000"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SAMPLE   FUNCTION   STANDARD</a:t>
            </a:r>
            <a:endParaRPr lang="en-US" sz="2800" b="1" kern="10" spc="0" dirty="0">
              <a:ln w="9525">
                <a:solidFill>
                  <a:srgbClr val="000000"/>
                </a:solidFill>
                <a:round/>
                <a:headEnd/>
                <a:tailEnd/>
              </a:ln>
              <a:solidFill>
                <a:srgbClr val="000000"/>
              </a:solidFill>
              <a:effectLst/>
              <a:latin typeface="Georgia"/>
            </a:endParaRPr>
          </a:p>
        </p:txBody>
      </p:sp>
      <p:pic>
        <p:nvPicPr>
          <p:cNvPr id="3074" name="Picture 2" descr="\\srvfs\UserData\annelson\Desktop\CPA Formula Toolbar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599"/>
            <a:ext cx="9256147" cy="22860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000" y="6096000"/>
            <a:ext cx="8818183" cy="646331"/>
          </a:xfrm>
          <a:prstGeom prst="rect">
            <a:avLst/>
          </a:prstGeom>
          <a:solidFill>
            <a:srgbClr val="92D050"/>
          </a:solidFill>
          <a:scene3d>
            <a:camera prst="orthographicFront"/>
            <a:lightRig rig="threePt" dir="t"/>
          </a:scene3d>
          <a:sp3d>
            <a:bevelT prst="angle"/>
          </a:sp3d>
        </p:spPr>
        <p:txBody>
          <a:bodyPr wrap="none" rtlCol="0">
            <a:spAutoFit/>
          </a:bodyPr>
          <a:lstStyle/>
          <a:p>
            <a:r>
              <a:rPr lang="en-US" sz="3600" b="1" dirty="0" smtClean="0">
                <a:solidFill>
                  <a:srgbClr val="7030A0"/>
                </a:solidFill>
                <a:latin typeface="+mj-lt"/>
              </a:rPr>
              <a:t>FUNCTION</a:t>
            </a:r>
            <a:r>
              <a:rPr lang="en-US" sz="2800" b="1" dirty="0" smtClean="0">
                <a:solidFill>
                  <a:srgbClr val="FF0000"/>
                </a:solidFill>
                <a:latin typeface="+mj-lt"/>
              </a:rPr>
              <a:t> Concepts Made </a:t>
            </a:r>
            <a:r>
              <a:rPr lang="en-US" sz="3600" b="1" dirty="0" smtClean="0">
                <a:solidFill>
                  <a:srgbClr val="7030A0"/>
                </a:solidFill>
                <a:latin typeface="+mj-lt"/>
              </a:rPr>
              <a:t>MORE CONCRETE</a:t>
            </a:r>
            <a:r>
              <a:rPr lang="en-US" sz="3200" b="1" dirty="0" smtClean="0">
                <a:solidFill>
                  <a:srgbClr val="7030A0"/>
                </a:solidFill>
                <a:latin typeface="+mj-lt"/>
              </a:rPr>
              <a:t> </a:t>
            </a:r>
            <a:endParaRPr lang="en-US" sz="3200" b="1" dirty="0">
              <a:solidFill>
                <a:srgbClr val="7030A0"/>
              </a:solidFill>
              <a:latin typeface="+mj-lt"/>
            </a:endParaRPr>
          </a:p>
        </p:txBody>
      </p:sp>
    </p:spTree>
    <p:extLst>
      <p:ext uri="{BB962C8B-B14F-4D97-AF65-F5344CB8AC3E}">
        <p14:creationId xmlns:p14="http://schemas.microsoft.com/office/powerpoint/2010/main" val="4978126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762000" y="266700"/>
            <a:ext cx="7239000"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SAMPLE  FUNCTION  STANDARD</a:t>
            </a:r>
            <a:endParaRPr lang="en-US" sz="2800" b="1" kern="10" spc="0" dirty="0">
              <a:ln w="9525">
                <a:solidFill>
                  <a:srgbClr val="000000"/>
                </a:solidFill>
                <a:round/>
                <a:headEnd/>
                <a:tailEnd/>
              </a:ln>
              <a:solidFill>
                <a:srgbClr val="000000"/>
              </a:solidFill>
              <a:effectLst/>
              <a:latin typeface="Georgia"/>
            </a:endParaRPr>
          </a:p>
        </p:txBody>
      </p:sp>
      <p:pic>
        <p:nvPicPr>
          <p:cNvPr id="3074" name="Picture 2" descr="\\srvfs\UserData\annelson\Desktop\CPA Formula Toolbar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32239"/>
            <a:ext cx="9067800" cy="22394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1447800" y="6019800"/>
            <a:ext cx="5715000"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3200" b="1" dirty="0" smtClean="0">
                <a:solidFill>
                  <a:srgbClr val="FF0000"/>
                </a:solidFill>
                <a:latin typeface="Cambria"/>
                <a:ea typeface="Cambria"/>
                <a:cs typeface="Times New Roman"/>
              </a:rPr>
              <a:t>EXCEL’S  FUNCTION  LIBRARY</a:t>
            </a:r>
            <a:endParaRPr lang="en-US" sz="3200" dirty="0">
              <a:solidFill>
                <a:srgbClr val="FF0000"/>
              </a:solidFill>
              <a:effectLst/>
              <a:latin typeface="Cambria"/>
              <a:ea typeface="Cambria"/>
              <a:cs typeface="Times New Roman"/>
            </a:endParaRPr>
          </a:p>
        </p:txBody>
      </p:sp>
      <p:sp>
        <p:nvSpPr>
          <p:cNvPr id="7" name="Oval 6"/>
          <p:cNvSpPr/>
          <p:nvPr/>
        </p:nvSpPr>
        <p:spPr>
          <a:xfrm>
            <a:off x="3200400" y="4572000"/>
            <a:ext cx="1828800" cy="6096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3733800" y="5220237"/>
            <a:ext cx="152400" cy="7995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7419" y="1905000"/>
            <a:ext cx="8141781" cy="584775"/>
          </a:xfrm>
          <a:prstGeom prst="rect">
            <a:avLst/>
          </a:prstGeom>
          <a:solidFill>
            <a:srgbClr val="92D050"/>
          </a:solidFill>
          <a:scene3d>
            <a:camera prst="orthographicFront"/>
            <a:lightRig rig="threePt" dir="t"/>
          </a:scene3d>
          <a:sp3d>
            <a:bevelT prst="angle"/>
          </a:sp3d>
        </p:spPr>
        <p:txBody>
          <a:bodyPr wrap="none" rtlCol="0">
            <a:spAutoFit/>
          </a:bodyPr>
          <a:lstStyle/>
          <a:p>
            <a:r>
              <a:rPr lang="en-US" sz="3200" b="1" dirty="0" smtClean="0">
                <a:solidFill>
                  <a:srgbClr val="7030A0"/>
                </a:solidFill>
                <a:latin typeface="+mj-lt"/>
              </a:rPr>
              <a:t>REAL WORLD TOOLBOX OF APPLICATIONS</a:t>
            </a:r>
            <a:endParaRPr lang="en-US" sz="3200" b="1" dirty="0">
              <a:solidFill>
                <a:srgbClr val="7030A0"/>
              </a:solidFill>
              <a:latin typeface="+mj-lt"/>
            </a:endParaRPr>
          </a:p>
        </p:txBody>
      </p:sp>
    </p:spTree>
    <p:extLst>
      <p:ext uri="{BB962C8B-B14F-4D97-AF65-F5344CB8AC3E}">
        <p14:creationId xmlns:p14="http://schemas.microsoft.com/office/powerpoint/2010/main" val="4037313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3-01-26 at 1.2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85" y="1676400"/>
            <a:ext cx="9253415" cy="1600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WordArt 2"/>
          <p:cNvSpPr>
            <a:spLocks noChangeArrowheads="1" noChangeShapeType="1" noTextEdit="1"/>
          </p:cNvSpPr>
          <p:nvPr/>
        </p:nvSpPr>
        <p:spPr bwMode="auto">
          <a:xfrm>
            <a:off x="762000" y="266700"/>
            <a:ext cx="7239000"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SAMPLE  FUNCTION  STANDARD</a:t>
            </a:r>
            <a:endParaRPr lang="en-US" sz="2800" b="1" kern="10" spc="0" dirty="0">
              <a:ln w="9525">
                <a:solidFill>
                  <a:srgbClr val="000000"/>
                </a:solidFill>
                <a:round/>
                <a:headEnd/>
                <a:tailEnd/>
              </a:ln>
              <a:solidFill>
                <a:srgbClr val="000000"/>
              </a:solidFill>
              <a:effectLst/>
              <a:latin typeface="Georgia"/>
            </a:endParaRPr>
          </a:p>
        </p:txBody>
      </p:sp>
      <p:pic>
        <p:nvPicPr>
          <p:cNvPr id="3074" name="Picture 2" descr="\\srvfs\UserData\annelson\Desktop\CPA Formula Toolbar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17773"/>
            <a:ext cx="8839200" cy="21830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3620869"/>
            <a:ext cx="89154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FUNCTIONS IN CONTEXT </a:t>
            </a:r>
            <a:r>
              <a:rPr lang="en-US" sz="2000" b="1" dirty="0" smtClean="0">
                <a:solidFill>
                  <a:srgbClr val="FF0000"/>
                </a:solidFill>
                <a:latin typeface="+mj-lt"/>
              </a:rPr>
              <a:t>Deemphasizes Abstract Derivation</a:t>
            </a:r>
            <a:endParaRPr lang="en-US" sz="2000" b="1" dirty="0">
              <a:solidFill>
                <a:srgbClr val="FF0000"/>
              </a:solidFill>
              <a:latin typeface="+mj-lt"/>
            </a:endParaRPr>
          </a:p>
        </p:txBody>
      </p:sp>
      <p:sp>
        <p:nvSpPr>
          <p:cNvPr id="3" name="Oval 2"/>
          <p:cNvSpPr/>
          <p:nvPr/>
        </p:nvSpPr>
        <p:spPr>
          <a:xfrm>
            <a:off x="228600" y="2476500"/>
            <a:ext cx="1676400" cy="5715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2490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4000" dirty="0" smtClean="0">
                <a:solidFill>
                  <a:srgbClr val="FFC000"/>
                </a:solidFill>
                <a:effectLst>
                  <a:outerShdw blurRad="50800" dist="38100" dir="10800000" algn="r" rotWithShape="0">
                    <a:prstClr val="black">
                      <a:alpha val="40000"/>
                    </a:prstClr>
                  </a:outerShdw>
                </a:effectLst>
              </a:rPr>
              <a:t>&amp;</a:t>
            </a:r>
          </a:p>
          <a:p>
            <a:pPr algn="ctr"/>
            <a:r>
              <a:rPr lang="en-US" sz="4000" dirty="0">
                <a:solidFill>
                  <a:srgbClr val="FFC000"/>
                </a:solidFill>
                <a:effectLst>
                  <a:outerShdw blurRad="50800" dist="38100" dir="10800000" algn="r" rotWithShape="0">
                    <a:prstClr val="black">
                      <a:alpha val="40000"/>
                    </a:prstClr>
                  </a:outerShdw>
                </a:effectLst>
              </a:rPr>
              <a:t>DIFFERENTIATION</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0" y="228600"/>
            <a:ext cx="7620000" cy="6096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LEARNING IN STAGES</a:t>
            </a:r>
            <a:r>
              <a:rPr lang="en-US" sz="2400" b="1" dirty="0" smtClean="0">
                <a:solidFill>
                  <a:srgbClr val="7030A0"/>
                </a:solidFill>
                <a:latin typeface="Cambria"/>
                <a:ea typeface="Cambria"/>
                <a:cs typeface="Times New Roman"/>
              </a:rPr>
              <a:t>: </a:t>
            </a:r>
            <a:r>
              <a:rPr lang="en-US" sz="2400" b="1" dirty="0" smtClean="0">
                <a:solidFill>
                  <a:srgbClr val="FF0000"/>
                </a:solidFill>
                <a:latin typeface="Cambria"/>
                <a:ea typeface="Cambria"/>
                <a:cs typeface="Times New Roman"/>
              </a:rPr>
              <a:t>Breaking Down Complexity </a:t>
            </a:r>
            <a:endParaRPr lang="en-US" sz="2400" dirty="0">
              <a:solidFill>
                <a:srgbClr val="FF0000"/>
              </a:solidFill>
              <a:effectLst/>
              <a:latin typeface="Cambria"/>
              <a:ea typeface="Cambria"/>
              <a:cs typeface="Times New Roman"/>
            </a:endParaRPr>
          </a:p>
        </p:txBody>
      </p:sp>
      <p:pic>
        <p:nvPicPr>
          <p:cNvPr id="5123" name="Picture 3" descr="\\srvfs\UserData\annelson\Desktop\CPA Breaking Down Complex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19510"/>
            <a:ext cx="3424989" cy="24622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033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600200" y="1009650"/>
            <a:ext cx="5953125" cy="74295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rgbClr val="000000"/>
                </a:solidFill>
                <a:latin typeface="Georgia"/>
              </a:rPr>
              <a:t>Staged</a:t>
            </a:r>
            <a:r>
              <a:rPr lang="en-US" sz="3600" b="1" kern="10" spc="0" dirty="0" smtClean="0">
                <a:ln w="9525">
                  <a:solidFill>
                    <a:srgbClr val="000000"/>
                  </a:solidFill>
                  <a:round/>
                  <a:headEnd/>
                  <a:tailEnd/>
                </a:ln>
                <a:solidFill>
                  <a:srgbClr val="000000"/>
                </a:solidFill>
                <a:effectLst/>
                <a:latin typeface="Georgia"/>
              </a:rPr>
              <a:t>  Function  Instruction</a:t>
            </a:r>
          </a:p>
          <a:p>
            <a:pPr algn="ctr" rtl="0">
              <a:buNone/>
            </a:pPr>
            <a:r>
              <a:rPr lang="en-US" sz="3600" b="1" kern="10" spc="0" dirty="0" smtClean="0">
                <a:ln w="9525">
                  <a:solidFill>
                    <a:srgbClr val="000000"/>
                  </a:solidFill>
                  <a:round/>
                  <a:headEnd/>
                  <a:tailEnd/>
                </a:ln>
                <a:solidFill>
                  <a:srgbClr val="000000"/>
                </a:solidFill>
                <a:effectLst/>
                <a:latin typeface="Georgia"/>
              </a:rPr>
              <a:t>Three-Step  Progression </a:t>
            </a:r>
            <a:endParaRPr lang="en-US" sz="3600" b="1" kern="10" spc="0" dirty="0">
              <a:ln w="9525">
                <a:solidFill>
                  <a:srgbClr val="000000"/>
                </a:solidFill>
                <a:round/>
                <a:headEnd/>
                <a:tailEnd/>
              </a:ln>
              <a:solidFill>
                <a:srgbClr val="000000"/>
              </a:solidFill>
              <a:effectLst/>
              <a:latin typeface="Georgia"/>
            </a:endParaRPr>
          </a:p>
        </p:txBody>
      </p:sp>
      <p:pic>
        <p:nvPicPr>
          <p:cNvPr id="4099" name="Picture 3" descr="\\srvfs\UserData\annelson\Desktop\CPA FUNCTION HEADING 1 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6505575" cy="16189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637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600200" y="1009650"/>
            <a:ext cx="5953125" cy="74295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rgbClr val="000000"/>
                </a:solidFill>
                <a:latin typeface="Georgia"/>
              </a:rPr>
              <a:t>Staged</a:t>
            </a:r>
            <a:r>
              <a:rPr lang="en-US" sz="3600" b="1" kern="10" spc="0" dirty="0" smtClean="0">
                <a:ln w="9525">
                  <a:solidFill>
                    <a:srgbClr val="000000"/>
                  </a:solidFill>
                  <a:round/>
                  <a:headEnd/>
                  <a:tailEnd/>
                </a:ln>
                <a:solidFill>
                  <a:srgbClr val="000000"/>
                </a:solidFill>
                <a:effectLst/>
                <a:latin typeface="Georgia"/>
              </a:rPr>
              <a:t>  Function  Instruction</a:t>
            </a:r>
          </a:p>
          <a:p>
            <a:pPr algn="ctr" rtl="0">
              <a:buNone/>
            </a:pPr>
            <a:r>
              <a:rPr lang="en-US" sz="3600" b="1" kern="10" spc="0" dirty="0" smtClean="0">
                <a:ln w="9525">
                  <a:solidFill>
                    <a:srgbClr val="000000"/>
                  </a:solidFill>
                  <a:round/>
                  <a:headEnd/>
                  <a:tailEnd/>
                </a:ln>
                <a:solidFill>
                  <a:srgbClr val="000000"/>
                </a:solidFill>
                <a:effectLst/>
                <a:latin typeface="Georgia"/>
              </a:rPr>
              <a:t>Three-Step  Progression </a:t>
            </a:r>
            <a:endParaRPr lang="en-US" sz="3600" b="1" kern="10" spc="0" dirty="0">
              <a:ln w="9525">
                <a:solidFill>
                  <a:srgbClr val="000000"/>
                </a:solidFill>
                <a:round/>
                <a:headEnd/>
                <a:tailEnd/>
              </a:ln>
              <a:solidFill>
                <a:srgbClr val="000000"/>
              </a:solidFill>
              <a:effectLst/>
              <a:latin typeface="Georgia"/>
            </a:endParaRPr>
          </a:p>
        </p:txBody>
      </p:sp>
      <p:pic>
        <p:nvPicPr>
          <p:cNvPr id="4099" name="Picture 3" descr="\\srvfs\UserData\annelson\Desktop\CPA FUNCTION HEADING 1 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6505575" cy="16189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100" name="Picture 4" descr="\\srvfs\UserData\annelson\Desktop\CPA FUNCTION HEADING 2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6505576" cy="15189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914400" y="228600"/>
            <a:ext cx="7124700" cy="1219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dirty="0" smtClean="0">
                <a:ln w="9525">
                  <a:solidFill>
                    <a:srgbClr val="000000"/>
                  </a:solidFill>
                  <a:round/>
                  <a:headEnd/>
                  <a:tailEnd/>
                </a:ln>
                <a:solidFill>
                  <a:srgbClr val="000000"/>
                </a:solidFill>
                <a:latin typeface="Georgia"/>
              </a:rPr>
              <a:t>TODAY’S  GOALS</a:t>
            </a:r>
            <a:endParaRPr lang="en-US" sz="2800" b="1" kern="10" spc="0" dirty="0">
              <a:ln w="9525">
                <a:solidFill>
                  <a:srgbClr val="000000"/>
                </a:solidFill>
                <a:round/>
                <a:headEnd/>
                <a:tailEnd/>
              </a:ln>
              <a:solidFill>
                <a:srgbClr val="000000"/>
              </a:solidFill>
              <a:effectLst/>
              <a:latin typeface="Georgia"/>
            </a:endParaRPr>
          </a:p>
        </p:txBody>
      </p:sp>
      <p:sp>
        <p:nvSpPr>
          <p:cNvPr id="6" name="TextBox 5"/>
          <p:cNvSpPr txBox="1"/>
          <p:nvPr/>
        </p:nvSpPr>
        <p:spPr>
          <a:xfrm>
            <a:off x="-381000" y="1905000"/>
            <a:ext cx="8686800" cy="3200876"/>
          </a:xfrm>
          <a:prstGeom prst="rect">
            <a:avLst/>
          </a:prstGeom>
          <a:solidFill>
            <a:schemeClr val="accent6">
              <a:lumMod val="20000"/>
              <a:lumOff val="80000"/>
            </a:schemeClr>
          </a:solidFill>
          <a:effectLst>
            <a:innerShdw blurRad="63500" dist="50800" dir="2700000">
              <a:prstClr val="black">
                <a:alpha val="50000"/>
              </a:prstClr>
            </a:innerShdw>
          </a:effectLst>
          <a:scene3d>
            <a:camera prst="isometricOffAxis1Right"/>
            <a:lightRig rig="threePt" dir="t"/>
          </a:scene3d>
          <a:sp3d>
            <a:bevelT/>
          </a:sp3d>
        </p:spPr>
        <p:txBody>
          <a:bodyPr wrap="square" rtlCol="0">
            <a:spAutoFit/>
          </a:bodyPr>
          <a:lstStyle/>
          <a:p>
            <a:pPr algn="ctr"/>
            <a:r>
              <a:rPr lang="en-US" sz="6000" b="1" dirty="0" smtClean="0">
                <a:solidFill>
                  <a:srgbClr val="7030A0"/>
                </a:solidFill>
              </a:rPr>
              <a:t>What We Will Do!</a:t>
            </a:r>
          </a:p>
          <a:p>
            <a:pPr algn="ctr">
              <a:spcAft>
                <a:spcPts val="1200"/>
              </a:spcAft>
            </a:pPr>
            <a:r>
              <a:rPr lang="en-US" sz="2800" b="1" dirty="0" smtClean="0">
                <a:solidFill>
                  <a:srgbClr val="FF0000"/>
                </a:solidFill>
              </a:rPr>
              <a:t>Overview of CA Common Core Math Standards</a:t>
            </a:r>
          </a:p>
          <a:p>
            <a:pPr algn="ctr">
              <a:spcAft>
                <a:spcPts val="1200"/>
              </a:spcAft>
            </a:pPr>
            <a:r>
              <a:rPr lang="en-US" sz="2800" b="1" dirty="0" smtClean="0">
                <a:solidFill>
                  <a:srgbClr val="FF0000"/>
                </a:solidFill>
              </a:rPr>
              <a:t>EXCEL’s Alignment To Common Core</a:t>
            </a:r>
          </a:p>
          <a:p>
            <a:pPr algn="ctr">
              <a:spcAft>
                <a:spcPts val="1200"/>
              </a:spcAft>
            </a:pPr>
            <a:r>
              <a:rPr lang="en-US" sz="2800" b="1" dirty="0" smtClean="0">
                <a:solidFill>
                  <a:srgbClr val="FF0000"/>
                </a:solidFill>
              </a:rPr>
              <a:t>Highlight EXCEL Strategies For Instruction &amp; Assessment</a:t>
            </a:r>
          </a:p>
          <a:p>
            <a:pPr algn="ctr">
              <a:spcAft>
                <a:spcPts val="1200"/>
              </a:spcAft>
            </a:pPr>
            <a:r>
              <a:rPr lang="en-US" sz="2800" b="1" dirty="0" smtClean="0">
                <a:solidFill>
                  <a:srgbClr val="FF0000"/>
                </a:solidFill>
              </a:rPr>
              <a:t>EXCEL Applications &amp; CTE Business Pathway </a:t>
            </a:r>
          </a:p>
        </p:txBody>
      </p:sp>
      <p:pic>
        <p:nvPicPr>
          <p:cNvPr id="7172" name="Picture 4" descr="\\srvfs\UserData\annelson\Desktop\CPA Excited Audienc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951" y="4343400"/>
            <a:ext cx="3500849" cy="24384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53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600200" y="1009650"/>
            <a:ext cx="5953125" cy="74295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dirty="0" smtClean="0">
                <a:ln w="9525">
                  <a:solidFill>
                    <a:srgbClr val="000000"/>
                  </a:solidFill>
                  <a:round/>
                  <a:headEnd/>
                  <a:tailEnd/>
                </a:ln>
                <a:solidFill>
                  <a:srgbClr val="000000"/>
                </a:solidFill>
                <a:latin typeface="Georgia"/>
              </a:rPr>
              <a:t>Staged</a:t>
            </a:r>
            <a:r>
              <a:rPr lang="en-US" sz="3600" b="1" kern="10" spc="0" dirty="0" smtClean="0">
                <a:ln w="9525">
                  <a:solidFill>
                    <a:srgbClr val="000000"/>
                  </a:solidFill>
                  <a:round/>
                  <a:headEnd/>
                  <a:tailEnd/>
                </a:ln>
                <a:solidFill>
                  <a:srgbClr val="000000"/>
                </a:solidFill>
                <a:effectLst/>
                <a:latin typeface="Georgia"/>
              </a:rPr>
              <a:t>  Function  Instruction</a:t>
            </a:r>
          </a:p>
          <a:p>
            <a:pPr algn="ctr" rtl="0">
              <a:buNone/>
            </a:pPr>
            <a:r>
              <a:rPr lang="en-US" sz="3600" b="1" kern="10" spc="0" dirty="0" smtClean="0">
                <a:ln w="9525">
                  <a:solidFill>
                    <a:srgbClr val="000000"/>
                  </a:solidFill>
                  <a:round/>
                  <a:headEnd/>
                  <a:tailEnd/>
                </a:ln>
                <a:solidFill>
                  <a:srgbClr val="000000"/>
                </a:solidFill>
                <a:effectLst/>
                <a:latin typeface="Georgia"/>
              </a:rPr>
              <a:t>Three-Step  Progression </a:t>
            </a:r>
            <a:endParaRPr lang="en-US" sz="3600" b="1" kern="10" spc="0" dirty="0">
              <a:ln w="9525">
                <a:solidFill>
                  <a:srgbClr val="000000"/>
                </a:solidFill>
                <a:round/>
                <a:headEnd/>
                <a:tailEnd/>
              </a:ln>
              <a:solidFill>
                <a:srgbClr val="000000"/>
              </a:solidFill>
              <a:effectLst/>
              <a:latin typeface="Georgia"/>
            </a:endParaRPr>
          </a:p>
        </p:txBody>
      </p:sp>
      <p:pic>
        <p:nvPicPr>
          <p:cNvPr id="4099" name="Picture 3" descr="\\srvfs\UserData\annelson\Desktop\CPA FUNCTION HEADING 1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6505575" cy="16189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100" name="Picture 4" descr="\\srvfs\UserData\annelson\Desktop\CPA FUNCTION HEADING 2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0"/>
            <a:ext cx="6505576" cy="15189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101" name="Picture 5" descr="\\srvfs\UserData\annelson\Desktop\CPA FUNCTION HEADING 3 JPE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058" y="4876800"/>
            <a:ext cx="7556717" cy="15430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89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rvfs\UserData\annelson\Desktop\CPA Capture Financial Function Practice #2A.JPG"/>
          <p:cNvPicPr/>
          <p:nvPr/>
        </p:nvPicPr>
        <p:blipFill rotWithShape="1">
          <a:blip r:embed="rId3">
            <a:extLst>
              <a:ext uri="{28A0092B-C50C-407E-A947-70E740481C1C}">
                <a14:useLocalDpi xmlns:a14="http://schemas.microsoft.com/office/drawing/2010/main" val="0"/>
              </a:ext>
            </a:extLst>
          </a:blip>
          <a:srcRect b="27061"/>
          <a:stretch/>
        </p:blipFill>
        <p:spPr bwMode="auto">
          <a:xfrm>
            <a:off x="228600" y="152400"/>
            <a:ext cx="8591550" cy="6596743"/>
          </a:xfrm>
          <a:prstGeom prst="rect">
            <a:avLst/>
          </a:prstGeom>
          <a:noFill/>
          <a:ln>
            <a:noFill/>
          </a:ln>
          <a:scene3d>
            <a:camera prst="orthographicFront"/>
            <a:lightRig rig="threePt" dir="t"/>
          </a:scene3d>
          <a:sp3d>
            <a:bevelT prst="angle"/>
            <a:bevelB prst="angle"/>
          </a:sp3d>
        </p:spPr>
      </p:pic>
      <p:sp>
        <p:nvSpPr>
          <p:cNvPr id="7" name="Text Box 12"/>
          <p:cNvSpPr txBox="1">
            <a:spLocks noChangeArrowheads="1"/>
          </p:cNvSpPr>
          <p:nvPr/>
        </p:nvSpPr>
        <p:spPr bwMode="auto">
          <a:xfrm>
            <a:off x="194256" y="6162081"/>
            <a:ext cx="7467600" cy="618186"/>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FF0000"/>
                </a:solidFill>
                <a:latin typeface="Cambria"/>
                <a:ea typeface="Cambria"/>
                <a:cs typeface="Times New Roman"/>
              </a:rPr>
              <a:t>SAMPLE ASSESSMENT: </a:t>
            </a:r>
            <a:r>
              <a:rPr lang="en-US" sz="2400" b="1" dirty="0" smtClean="0">
                <a:solidFill>
                  <a:srgbClr val="FF0000"/>
                </a:solidFill>
                <a:latin typeface="Cambria"/>
                <a:ea typeface="Cambria"/>
                <a:cs typeface="Times New Roman"/>
              </a:rPr>
              <a:t>Copy In Your Package</a:t>
            </a:r>
            <a:endParaRPr lang="en-US" sz="2400" dirty="0">
              <a:solidFill>
                <a:srgbClr val="FF0000"/>
              </a:solidFill>
              <a:effectLst/>
              <a:latin typeface="Cambria"/>
              <a:ea typeface="Cambria"/>
              <a:cs typeface="Times New Roman"/>
            </a:endParaRPr>
          </a:p>
        </p:txBody>
      </p:sp>
      <p:pic>
        <p:nvPicPr>
          <p:cNvPr id="5" name="Picture 3" descr="\\srvfs\UserData\annelson\Desktop\CPA FUNCTION HEADING 1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7410"/>
            <a:ext cx="7800975" cy="18475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0" name="Picture 2" descr="\\srvfs\UserData\annelson\Desktop\CPA QUESTION #1 FF T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32493">
            <a:off x="-417790" y="2999344"/>
            <a:ext cx="9161218" cy="2005015"/>
          </a:xfrm>
          <a:prstGeom prst="roundRect">
            <a:avLst>
              <a:gd name="adj" fmla="val 16667"/>
            </a:avLst>
          </a:prstGeom>
          <a:ln w="76200">
            <a:solidFill>
              <a:srgbClr val="00B05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50761" y="981205"/>
            <a:ext cx="152400" cy="246956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28600" y="685800"/>
            <a:ext cx="374561" cy="29540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91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Revised FF Question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 y="1709737"/>
            <a:ext cx="8611907" cy="4538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WordArt 2"/>
          <p:cNvSpPr>
            <a:spLocks noChangeArrowheads="1" noChangeShapeType="1" noTextEdit="1"/>
          </p:cNvSpPr>
          <p:nvPr/>
        </p:nvSpPr>
        <p:spPr bwMode="auto">
          <a:xfrm>
            <a:off x="1066800" y="1066800"/>
            <a:ext cx="7124700" cy="523875"/>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1314853"/>
              </a:avLst>
            </a:prstTxWarp>
          </a:bodyPr>
          <a:lstStyle/>
          <a:p>
            <a:pPr algn="ctr" rtl="0">
              <a:buNone/>
            </a:pPr>
            <a:r>
              <a:rPr lang="en-US" sz="1600" b="1" kern="10" spc="0" dirty="0" smtClean="0">
                <a:ln w="9525">
                  <a:solidFill>
                    <a:srgbClr val="000000"/>
                  </a:solidFill>
                  <a:round/>
                  <a:headEnd/>
                  <a:tailEnd/>
                </a:ln>
                <a:solidFill>
                  <a:sysClr val="windowText" lastClr="000000"/>
                </a:solidFill>
                <a:effectLst/>
                <a:latin typeface="Georgia"/>
              </a:rPr>
              <a:t>EXCEL  Formula  Windows </a:t>
            </a:r>
          </a:p>
          <a:p>
            <a:pPr algn="ctr" rtl="0">
              <a:buNone/>
            </a:pPr>
            <a:r>
              <a:rPr lang="en-US" sz="1600" b="1" kern="10" dirty="0" smtClean="0">
                <a:ln w="9525">
                  <a:solidFill>
                    <a:srgbClr val="000000"/>
                  </a:solidFill>
                  <a:round/>
                  <a:headEnd/>
                  <a:tailEnd/>
                </a:ln>
                <a:solidFill>
                  <a:sysClr val="windowText" lastClr="000000"/>
                </a:solidFill>
                <a:latin typeface="Georgia"/>
              </a:rPr>
              <a:t>Reinforce  Function  Notation</a:t>
            </a:r>
            <a:endParaRPr lang="en-US" sz="1600" b="1" kern="10" spc="0" dirty="0">
              <a:ln w="9525">
                <a:solidFill>
                  <a:srgbClr val="000000"/>
                </a:solidFill>
                <a:round/>
                <a:headEnd/>
                <a:tailEnd/>
              </a:ln>
              <a:solidFill>
                <a:sysClr val="windowText" lastClr="000000"/>
              </a:solidFill>
              <a:effectLst/>
              <a:latin typeface="Georgia"/>
            </a:endParaRPr>
          </a:p>
        </p:txBody>
      </p:sp>
      <p:sp>
        <p:nvSpPr>
          <p:cNvPr id="7" name="Oval 6"/>
          <p:cNvSpPr>
            <a:spLocks noChangeArrowheads="1"/>
          </p:cNvSpPr>
          <p:nvPr/>
        </p:nvSpPr>
        <p:spPr bwMode="auto">
          <a:xfrm>
            <a:off x="5486400" y="2262187"/>
            <a:ext cx="3352800" cy="785813"/>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dirty="0">
              <a:solidFill>
                <a:srgbClr val="609FCF"/>
              </a:solidFill>
            </a:endParaRPr>
          </a:p>
        </p:txBody>
      </p:sp>
      <p:cxnSp>
        <p:nvCxnSpPr>
          <p:cNvPr id="8" name="AutoShape 11"/>
          <p:cNvCxnSpPr>
            <a:cxnSpLocks noChangeShapeType="1"/>
          </p:cNvCxnSpPr>
          <p:nvPr/>
        </p:nvCxnSpPr>
        <p:spPr bwMode="auto">
          <a:xfrm flipV="1">
            <a:off x="4304646" y="2795588"/>
            <a:ext cx="1181754" cy="70961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 name="Text Box 12"/>
          <p:cNvSpPr txBox="1">
            <a:spLocks noChangeArrowheads="1"/>
          </p:cNvSpPr>
          <p:nvPr/>
        </p:nvSpPr>
        <p:spPr bwMode="auto">
          <a:xfrm>
            <a:off x="228600" y="3505200"/>
            <a:ext cx="47244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FF0000"/>
                </a:solidFill>
                <a:effectLst/>
                <a:latin typeface="Cambria"/>
                <a:ea typeface="Cambria"/>
                <a:cs typeface="Times New Roman"/>
              </a:rPr>
              <a:t>FUNCTION NOTATION</a:t>
            </a:r>
            <a:endParaRPr lang="en-US" sz="36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27138472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rvfs\UserData\annelson\Desktop\CPA Function 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 y="1066800"/>
            <a:ext cx="8628063" cy="51404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WordArt 2"/>
          <p:cNvSpPr>
            <a:spLocks noChangeArrowheads="1" noChangeShapeType="1" noTextEdit="1"/>
          </p:cNvSpPr>
          <p:nvPr/>
        </p:nvSpPr>
        <p:spPr bwMode="auto">
          <a:xfrm>
            <a:off x="1066800" y="914400"/>
            <a:ext cx="7162800" cy="64135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1600" b="1" kern="10" spc="0" dirty="0" smtClean="0">
                <a:ln w="9525">
                  <a:solidFill>
                    <a:srgbClr val="000000"/>
                  </a:solidFill>
                  <a:round/>
                  <a:headEnd/>
                  <a:tailEnd/>
                </a:ln>
                <a:solidFill>
                  <a:sysClr val="windowText" lastClr="000000"/>
                </a:solidFill>
                <a:effectLst/>
                <a:latin typeface="Georgia"/>
              </a:rPr>
              <a:t>EXCEL</a:t>
            </a:r>
            <a:r>
              <a:rPr lang="en-US" b="1" kern="10" spc="0" dirty="0" smtClean="0">
                <a:ln w="9525">
                  <a:solidFill>
                    <a:srgbClr val="000000"/>
                  </a:solidFill>
                  <a:round/>
                  <a:headEnd/>
                  <a:tailEnd/>
                </a:ln>
                <a:solidFill>
                  <a:sysClr val="windowText" lastClr="000000"/>
                </a:solidFill>
                <a:effectLst/>
                <a:latin typeface="Georgia"/>
              </a:rPr>
              <a:t>  </a:t>
            </a:r>
            <a:r>
              <a:rPr lang="en-US" sz="1600" b="1" kern="10" spc="0" dirty="0" smtClean="0">
                <a:ln w="9525">
                  <a:solidFill>
                    <a:srgbClr val="000000"/>
                  </a:solidFill>
                  <a:round/>
                  <a:headEnd/>
                  <a:tailEnd/>
                </a:ln>
                <a:solidFill>
                  <a:sysClr val="windowText" lastClr="000000"/>
                </a:solidFill>
                <a:effectLst/>
                <a:latin typeface="Georgia"/>
              </a:rPr>
              <a:t>Function  Windows </a:t>
            </a:r>
          </a:p>
          <a:p>
            <a:pPr algn="ctr" rtl="0">
              <a:buNone/>
            </a:pPr>
            <a:r>
              <a:rPr lang="en-US" sz="1600" b="1" kern="10" spc="0" dirty="0" smtClean="0">
                <a:ln w="9525">
                  <a:solidFill>
                    <a:srgbClr val="000000"/>
                  </a:solidFill>
                  <a:round/>
                  <a:headEnd/>
                  <a:tailEnd/>
                </a:ln>
                <a:solidFill>
                  <a:sysClr val="windowText" lastClr="000000"/>
                </a:solidFill>
                <a:effectLst/>
                <a:latin typeface="Georgia"/>
              </a:rPr>
              <a:t>Make Inputs &amp; Outputs Concrete</a:t>
            </a:r>
            <a:endParaRPr lang="en-US" sz="1600" b="1" kern="10" spc="0" dirty="0">
              <a:ln w="9525">
                <a:solidFill>
                  <a:srgbClr val="000000"/>
                </a:solidFill>
                <a:round/>
                <a:headEnd/>
                <a:tailEnd/>
              </a:ln>
              <a:solidFill>
                <a:sysClr val="windowText" lastClr="000000"/>
              </a:solidFill>
              <a:effectLst/>
              <a:latin typeface="Georgia"/>
            </a:endParaRPr>
          </a:p>
        </p:txBody>
      </p:sp>
      <p:sp>
        <p:nvSpPr>
          <p:cNvPr id="5" name="Text Box 2"/>
          <p:cNvSpPr txBox="1">
            <a:spLocks noChangeArrowheads="1"/>
          </p:cNvSpPr>
          <p:nvPr/>
        </p:nvSpPr>
        <p:spPr bwMode="auto">
          <a:xfrm>
            <a:off x="3886200" y="1212850"/>
            <a:ext cx="4876800" cy="6858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effectLst/>
                <a:latin typeface="Cambria"/>
                <a:ea typeface="Cambria"/>
                <a:cs typeface="Times New Roman"/>
              </a:rPr>
              <a:t>OUTPUT: </a:t>
            </a:r>
            <a:r>
              <a:rPr lang="en-US" sz="2800" b="1" dirty="0" smtClean="0">
                <a:solidFill>
                  <a:srgbClr val="FF0000"/>
                </a:solidFill>
                <a:effectLst/>
                <a:latin typeface="Cambria"/>
                <a:ea typeface="Cambria"/>
                <a:cs typeface="Times New Roman"/>
              </a:rPr>
              <a:t>Future Value (FV)</a:t>
            </a:r>
            <a:endParaRPr lang="en-US" sz="2800" dirty="0">
              <a:solidFill>
                <a:srgbClr val="FF0000"/>
              </a:solidFill>
              <a:effectLst/>
              <a:latin typeface="Cambria"/>
              <a:ea typeface="Cambria"/>
              <a:cs typeface="Times New Roman"/>
            </a:endParaRPr>
          </a:p>
        </p:txBody>
      </p:sp>
      <p:cxnSp>
        <p:nvCxnSpPr>
          <p:cNvPr id="6" name="AutoShape 5"/>
          <p:cNvCxnSpPr>
            <a:cxnSpLocks noChangeShapeType="1"/>
          </p:cNvCxnSpPr>
          <p:nvPr/>
        </p:nvCxnSpPr>
        <p:spPr bwMode="auto">
          <a:xfrm flipV="1">
            <a:off x="3058772" y="1555750"/>
            <a:ext cx="827428" cy="54792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 name="Oval 6"/>
          <p:cNvSpPr>
            <a:spLocks noChangeArrowheads="1"/>
          </p:cNvSpPr>
          <p:nvPr/>
        </p:nvSpPr>
        <p:spPr bwMode="auto">
          <a:xfrm>
            <a:off x="2609849" y="2059322"/>
            <a:ext cx="381805" cy="30287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a:p>
        </p:txBody>
      </p:sp>
      <p:sp>
        <p:nvSpPr>
          <p:cNvPr id="9" name="Rectangle 8"/>
          <p:cNvSpPr>
            <a:spLocks noChangeArrowheads="1"/>
          </p:cNvSpPr>
          <p:nvPr/>
        </p:nvSpPr>
        <p:spPr bwMode="auto">
          <a:xfrm>
            <a:off x="3352800" y="2362198"/>
            <a:ext cx="2831762" cy="1371601"/>
          </a:xfrm>
          <a:prstGeom prst="rect">
            <a:avLst/>
          </a:prstGeom>
          <a:noFill/>
          <a:ln w="38100">
            <a:solidFill>
              <a:srgbClr val="FF0000"/>
            </a:solidFill>
            <a:prstDash val="dash"/>
            <a:miter lim="800000"/>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a:solidFill>
                <a:srgbClr val="FF0000"/>
              </a:solidFill>
            </a:endParaRPr>
          </a:p>
        </p:txBody>
      </p:sp>
      <p:cxnSp>
        <p:nvCxnSpPr>
          <p:cNvPr id="10" name="AutoShape 6"/>
          <p:cNvCxnSpPr>
            <a:cxnSpLocks noChangeShapeType="1"/>
          </p:cNvCxnSpPr>
          <p:nvPr/>
        </p:nvCxnSpPr>
        <p:spPr bwMode="auto">
          <a:xfrm flipH="1">
            <a:off x="2895600" y="3810000"/>
            <a:ext cx="1553368" cy="19050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Text Box 9"/>
          <p:cNvSpPr txBox="1">
            <a:spLocks noChangeArrowheads="1"/>
          </p:cNvSpPr>
          <p:nvPr/>
        </p:nvSpPr>
        <p:spPr bwMode="auto">
          <a:xfrm>
            <a:off x="344510" y="5762088"/>
            <a:ext cx="7427890" cy="676275"/>
          </a:xfrm>
          <a:prstGeom prst="rect">
            <a:avLst/>
          </a:prstGeom>
          <a:solidFill>
            <a:srgbClr val="92D050"/>
          </a:solidFill>
          <a:ln w="0">
            <a:solidFill>
              <a:srgbClr val="000000"/>
            </a:solidFill>
            <a:miter lim="800000"/>
            <a:headEnd/>
            <a:tailEnd/>
          </a:ln>
          <a:effectLst>
            <a:outerShdw dist="28398" dir="3806097" algn="ctr" rotWithShape="0">
              <a:schemeClr val="accent2">
                <a:lumMod val="50000"/>
                <a:lumOff val="0"/>
              </a:schemeClr>
            </a:outerShdw>
          </a:effectLst>
          <a:scene3d>
            <a:camera prst="orthographicFront"/>
            <a:lightRig rig="threePt" dir="t"/>
          </a:scene3d>
          <a:sp3d>
            <a:bevelT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effectLst/>
                <a:latin typeface="Cambria"/>
                <a:ea typeface="Cambria"/>
                <a:cs typeface="Times New Roman"/>
              </a:rPr>
              <a:t>INPUTS: </a:t>
            </a:r>
            <a:r>
              <a:rPr lang="en-US" sz="2800" b="1" dirty="0" smtClean="0">
                <a:solidFill>
                  <a:srgbClr val="FF0000"/>
                </a:solidFill>
                <a:effectLst/>
                <a:latin typeface="Cambria"/>
                <a:ea typeface="Cambria"/>
                <a:cs typeface="Times New Roman"/>
              </a:rPr>
              <a:t>(3-4 Numeric Variables Required)</a:t>
            </a:r>
            <a:endParaRPr lang="en-US" sz="2800" b="1"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13168082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rvfs\UserData\annelson\Desktop\CPA Capture Financial Function Practice #10.11.JPG"/>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077200" cy="4191000"/>
          </a:xfrm>
          <a:prstGeom prst="rect">
            <a:avLst/>
          </a:prstGeom>
          <a:noFill/>
          <a:ln>
            <a:noFill/>
          </a:ln>
          <a:scene3d>
            <a:camera prst="orthographicFront"/>
            <a:lightRig rig="threePt" dir="t"/>
          </a:scene3d>
          <a:sp3d>
            <a:bevelT w="101600" h="101600" prst="angle"/>
            <a:bevelB w="101600" h="101600" prst="angle"/>
          </a:sp3d>
        </p:spPr>
      </p:pic>
      <p:sp>
        <p:nvSpPr>
          <p:cNvPr id="3" name="Flowchart: Process 2"/>
          <p:cNvSpPr/>
          <p:nvPr/>
        </p:nvSpPr>
        <p:spPr>
          <a:xfrm>
            <a:off x="590550" y="2438400"/>
            <a:ext cx="2990850" cy="1371600"/>
          </a:xfrm>
          <a:prstGeom prst="flowChartProcess">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76200" y="4800600"/>
            <a:ext cx="8763000" cy="6858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 VECTOR: </a:t>
            </a:r>
            <a:r>
              <a:rPr lang="en-US" sz="2800" b="1" dirty="0" smtClean="0">
                <a:solidFill>
                  <a:srgbClr val="FF0000"/>
                </a:solidFill>
                <a:latin typeface="Cambria"/>
                <a:ea typeface="Cambria"/>
                <a:cs typeface="Times New Roman"/>
              </a:rPr>
              <a:t>Set of Four Numbers Input For A Variable</a:t>
            </a:r>
            <a:endParaRPr lang="en-US" sz="2800" dirty="0">
              <a:solidFill>
                <a:srgbClr val="FF0000"/>
              </a:solidFill>
              <a:effectLst/>
              <a:latin typeface="Cambria"/>
              <a:ea typeface="Cambria"/>
              <a:cs typeface="Times New Roman"/>
            </a:endParaRPr>
          </a:p>
        </p:txBody>
      </p:sp>
      <p:cxnSp>
        <p:nvCxnSpPr>
          <p:cNvPr id="10" name="Straight Arrow Connector 9"/>
          <p:cNvCxnSpPr/>
          <p:nvPr/>
        </p:nvCxnSpPr>
        <p:spPr>
          <a:xfrm>
            <a:off x="2209800" y="3810000"/>
            <a:ext cx="457200" cy="97155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4" descr="\\srvfs\UserData\annelson\Desktop\CPA FUNCTION HEADING 2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8229600" cy="15189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25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26 at 2.0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00711"/>
            <a:ext cx="8610600" cy="2533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descr="Screen shot 2013-01-26 at 2.0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55" y="3657600"/>
            <a:ext cx="8864755" cy="25207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WordArt 2"/>
          <p:cNvSpPr>
            <a:spLocks noChangeArrowheads="1" noChangeShapeType="1" noTextEdit="1"/>
          </p:cNvSpPr>
          <p:nvPr/>
        </p:nvSpPr>
        <p:spPr bwMode="auto">
          <a:xfrm>
            <a:off x="1828800" y="948297"/>
            <a:ext cx="5953125" cy="504825"/>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2800" b="1" kern="10" spc="0" dirty="0" smtClean="0">
                <a:ln w="9525">
                  <a:solidFill>
                    <a:srgbClr val="000000"/>
                  </a:solidFill>
                  <a:round/>
                  <a:headEnd/>
                  <a:tailEnd/>
                </a:ln>
                <a:effectLst/>
                <a:latin typeface="Georgia"/>
              </a:rPr>
              <a:t>EXCEL  Data  Arrays </a:t>
            </a:r>
          </a:p>
          <a:p>
            <a:pPr algn="ctr" rtl="0">
              <a:buNone/>
            </a:pPr>
            <a:r>
              <a:rPr lang="en-US" sz="2800" b="1" kern="10" spc="0" dirty="0" smtClean="0">
                <a:ln w="9525">
                  <a:solidFill>
                    <a:srgbClr val="000000"/>
                  </a:solidFill>
                  <a:round/>
                  <a:headEnd/>
                  <a:tailEnd/>
                </a:ln>
                <a:effectLst/>
                <a:latin typeface="Georgia"/>
              </a:rPr>
              <a:t>Make  Vectors  Concrete</a:t>
            </a:r>
            <a:endParaRPr lang="en-US" sz="2800" b="1" kern="10" spc="0" dirty="0">
              <a:ln w="9525">
                <a:solidFill>
                  <a:srgbClr val="000000"/>
                </a:solidFill>
                <a:round/>
                <a:headEnd/>
                <a:tailEnd/>
              </a:ln>
              <a:effectLst/>
              <a:latin typeface="Georgia"/>
            </a:endParaRPr>
          </a:p>
        </p:txBody>
      </p:sp>
      <p:sp>
        <p:nvSpPr>
          <p:cNvPr id="5" name="Text Box 12"/>
          <p:cNvSpPr txBox="1">
            <a:spLocks noChangeArrowheads="1"/>
          </p:cNvSpPr>
          <p:nvPr/>
        </p:nvSpPr>
        <p:spPr bwMode="auto">
          <a:xfrm>
            <a:off x="125032" y="6096000"/>
            <a:ext cx="4218368"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COPY IN YOUR PACKAGE</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2061669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1-26 at 2.0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210781"/>
            <a:ext cx="9753600" cy="1961419"/>
          </a:xfrm>
          <a:prstGeom prst="rect">
            <a:avLst/>
          </a:prstGeom>
          <a:ln>
            <a:noFill/>
          </a:ln>
          <a:effectLst>
            <a:reflection blurRad="6350" stA="50000" endA="300" endPos="5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5"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90" y="228600"/>
            <a:ext cx="9049407" cy="18478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WordArt 2"/>
          <p:cNvSpPr>
            <a:spLocks noChangeArrowheads="1" noChangeShapeType="1" noTextEdit="1"/>
          </p:cNvSpPr>
          <p:nvPr/>
        </p:nvSpPr>
        <p:spPr bwMode="auto">
          <a:xfrm>
            <a:off x="609600" y="2667001"/>
            <a:ext cx="7086600" cy="10668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SAMPLE   FUNCTION   STANDARD</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488021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1-26 at 2.0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54" y="1447800"/>
            <a:ext cx="9473046" cy="1905000"/>
          </a:xfrm>
          <a:prstGeom prst="rect">
            <a:avLst/>
          </a:prstGeom>
          <a:ln>
            <a:noFill/>
          </a:ln>
          <a:effectLst>
            <a:reflection blurRad="6350" stA="52000" endA="300" endPos="3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 Box 2"/>
          <p:cNvSpPr txBox="1">
            <a:spLocks noChangeArrowheads="1"/>
          </p:cNvSpPr>
          <p:nvPr/>
        </p:nvSpPr>
        <p:spPr bwMode="auto">
          <a:xfrm>
            <a:off x="228600" y="4495800"/>
            <a:ext cx="8839200" cy="7620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Next Sample Question Considers Three Inputs</a:t>
            </a:r>
            <a:endParaRPr lang="en-US" sz="3200" dirty="0">
              <a:solidFill>
                <a:srgbClr val="FF0000"/>
              </a:solidFill>
              <a:effectLst/>
              <a:latin typeface="Cambria"/>
              <a:ea typeface="Cambria"/>
              <a:cs typeface="Times New Roman"/>
            </a:endParaRPr>
          </a:p>
        </p:txBody>
      </p:sp>
      <p:sp>
        <p:nvSpPr>
          <p:cNvPr id="7" name="Text Box 2"/>
          <p:cNvSpPr txBox="1">
            <a:spLocks noChangeArrowheads="1"/>
          </p:cNvSpPr>
          <p:nvPr/>
        </p:nvSpPr>
        <p:spPr bwMode="auto">
          <a:xfrm>
            <a:off x="533400" y="228600"/>
            <a:ext cx="8382000" cy="7620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 </a:t>
            </a:r>
            <a:r>
              <a:rPr lang="en-US" sz="2800" b="1" dirty="0" smtClean="0">
                <a:solidFill>
                  <a:srgbClr val="7030A0"/>
                </a:solidFill>
                <a:latin typeface="Cambria"/>
                <a:ea typeface="Cambria"/>
                <a:cs typeface="Times New Roman"/>
              </a:rPr>
              <a:t>Standard Considers Just One Input Variable </a:t>
            </a:r>
            <a:r>
              <a:rPr lang="en-US" sz="2400" b="1" dirty="0" smtClean="0">
                <a:solidFill>
                  <a:srgbClr val="FF0000"/>
                </a:solidFill>
                <a:latin typeface="Cambria"/>
                <a:ea typeface="Cambria"/>
                <a:cs typeface="Times New Roman"/>
              </a:rPr>
              <a:t>(Time)</a:t>
            </a:r>
            <a:endParaRPr lang="en-US" sz="2400" dirty="0">
              <a:solidFill>
                <a:srgbClr val="FF0000"/>
              </a:solidFill>
              <a:effectLst/>
              <a:latin typeface="Cambria"/>
              <a:ea typeface="Cambria"/>
              <a:cs typeface="Times New Roman"/>
            </a:endParaRPr>
          </a:p>
        </p:txBody>
      </p:sp>
      <p:sp>
        <p:nvSpPr>
          <p:cNvPr id="4" name="Oval 3"/>
          <p:cNvSpPr/>
          <p:nvPr/>
        </p:nvSpPr>
        <p:spPr>
          <a:xfrm>
            <a:off x="4495800" y="2057400"/>
            <a:ext cx="990600" cy="457200"/>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5334000" y="762000"/>
            <a:ext cx="2514600" cy="129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2"/>
          <p:cNvSpPr txBox="1">
            <a:spLocks noChangeArrowheads="1"/>
          </p:cNvSpPr>
          <p:nvPr/>
        </p:nvSpPr>
        <p:spPr bwMode="auto">
          <a:xfrm>
            <a:off x="3048000" y="5766515"/>
            <a:ext cx="6019800" cy="634285"/>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FF0000"/>
                </a:solidFill>
                <a:latin typeface="Cambria"/>
                <a:ea typeface="Cambria"/>
                <a:cs typeface="Times New Roman"/>
              </a:rPr>
              <a:t>MORE REAL WORLD CONTEXT!</a:t>
            </a:r>
            <a:endParaRPr lang="en-US" sz="32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36904981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685800" y="914400"/>
            <a:ext cx="7805738" cy="97155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spc="0" dirty="0" smtClean="0">
                <a:ln w="9525">
                  <a:solidFill>
                    <a:srgbClr val="000000"/>
                  </a:solidFill>
                  <a:round/>
                  <a:headEnd/>
                  <a:tailEnd/>
                </a:ln>
                <a:effectLst/>
                <a:latin typeface="Georgia"/>
              </a:rPr>
              <a:t>EXCEL  Provides  Structure </a:t>
            </a:r>
          </a:p>
          <a:p>
            <a:pPr algn="ctr" rtl="0">
              <a:buNone/>
            </a:pPr>
            <a:r>
              <a:rPr lang="en-US" sz="3600" b="1" kern="10" spc="0" dirty="0" smtClean="0">
                <a:ln w="9525">
                  <a:solidFill>
                    <a:srgbClr val="000000"/>
                  </a:solidFill>
                  <a:round/>
                  <a:headEnd/>
                  <a:tailEnd/>
                </a:ln>
                <a:effectLst/>
                <a:latin typeface="Georgia"/>
              </a:rPr>
              <a:t>Multivariate Composite Functions </a:t>
            </a:r>
            <a:endParaRPr lang="en-US" sz="3600" b="1" kern="10" spc="0" dirty="0">
              <a:ln w="9525">
                <a:solidFill>
                  <a:srgbClr val="000000"/>
                </a:solidFill>
                <a:round/>
                <a:headEnd/>
                <a:tailEnd/>
              </a:ln>
              <a:effectLst/>
              <a:latin typeface="Georgia"/>
            </a:endParaRPr>
          </a:p>
        </p:txBody>
      </p:sp>
      <p:pic>
        <p:nvPicPr>
          <p:cNvPr id="6148" name="Picture 4" descr="\\srvfs\UserData\annelson\Desktop\CPA FINANCE 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58" y="1905956"/>
            <a:ext cx="8579455" cy="4571044"/>
          </a:xfrm>
          <a:prstGeom prst="rect">
            <a:avLst/>
          </a:prstGeom>
          <a:noFill/>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13" name="Text Box 12"/>
          <p:cNvSpPr txBox="1">
            <a:spLocks noChangeArrowheads="1"/>
          </p:cNvSpPr>
          <p:nvPr/>
        </p:nvSpPr>
        <p:spPr bwMode="auto">
          <a:xfrm>
            <a:off x="990600" y="1744014"/>
            <a:ext cx="8077200" cy="618186"/>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SAMPLE COMPOSITE ?#1: </a:t>
            </a:r>
            <a:r>
              <a:rPr lang="en-US" sz="2400" b="1" dirty="0" smtClean="0">
                <a:solidFill>
                  <a:srgbClr val="FF0000"/>
                </a:solidFill>
                <a:latin typeface="Cambria"/>
                <a:ea typeface="Cambria"/>
                <a:cs typeface="Times New Roman"/>
              </a:rPr>
              <a:t>Copy In Your Package</a:t>
            </a:r>
            <a:endParaRPr lang="en-US" sz="24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42432122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25" y="1524000"/>
            <a:ext cx="8310975" cy="329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Lst>
        </p:spPr>
      </p:pic>
      <p:pic>
        <p:nvPicPr>
          <p:cNvPr id="12" name="Picture 11" descr="Screen shot 2013-01-26 at 2.22.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21" y="5234189"/>
            <a:ext cx="8408504" cy="457200"/>
          </a:xfrm>
          <a:prstGeom prst="rect">
            <a:avLst/>
          </a:prstGeom>
          <a:scene3d>
            <a:camera prst="orthographicFront"/>
            <a:lightRig rig="threePt" dir="t"/>
          </a:scene3d>
          <a:sp3d>
            <a:bevelT w="114300" prst="artDeco"/>
            <a:bevelB/>
          </a:sp3d>
        </p:spPr>
      </p:pic>
      <p:sp>
        <p:nvSpPr>
          <p:cNvPr id="2" name="TextBox 1"/>
          <p:cNvSpPr txBox="1"/>
          <p:nvPr/>
        </p:nvSpPr>
        <p:spPr>
          <a:xfrm>
            <a:off x="4648200" y="2287531"/>
            <a:ext cx="4132863" cy="523220"/>
          </a:xfrm>
          <a:prstGeom prst="rect">
            <a:avLst/>
          </a:prstGeom>
          <a:noFill/>
        </p:spPr>
        <p:txBody>
          <a:bodyPr wrap="none" rtlCol="0">
            <a:spAutoFit/>
          </a:bodyPr>
          <a:lstStyle/>
          <a:p>
            <a:r>
              <a:rPr lang="en-US" sz="2800" b="1" dirty="0" smtClean="0">
                <a:solidFill>
                  <a:srgbClr val="0070C0"/>
                </a:solidFill>
              </a:rPr>
              <a:t>Output of </a:t>
            </a:r>
            <a:r>
              <a:rPr lang="en-US" sz="2800" b="1" i="1" dirty="0" smtClean="0">
                <a:solidFill>
                  <a:srgbClr val="0070C0"/>
                </a:solidFill>
              </a:rPr>
              <a:t>f</a:t>
            </a:r>
            <a:r>
              <a:rPr lang="en-US" sz="2800" b="1" dirty="0" smtClean="0">
                <a:solidFill>
                  <a:srgbClr val="0070C0"/>
                </a:solidFill>
              </a:rPr>
              <a:t> is an input of </a:t>
            </a:r>
            <a:r>
              <a:rPr lang="en-US" sz="2800" b="1" i="1" dirty="0" smtClean="0">
                <a:solidFill>
                  <a:srgbClr val="0070C0"/>
                </a:solidFill>
              </a:rPr>
              <a:t>g</a:t>
            </a:r>
            <a:endParaRPr lang="en-US" sz="2800" b="1" i="1" dirty="0">
              <a:solidFill>
                <a:srgbClr val="0070C0"/>
              </a:solidFill>
            </a:endParaRPr>
          </a:p>
        </p:txBody>
      </p:sp>
      <p:sp>
        <p:nvSpPr>
          <p:cNvPr id="13" name="TextBox 12"/>
          <p:cNvSpPr txBox="1"/>
          <p:nvPr/>
        </p:nvSpPr>
        <p:spPr>
          <a:xfrm>
            <a:off x="452025" y="3592639"/>
            <a:ext cx="4208203" cy="523220"/>
          </a:xfrm>
          <a:prstGeom prst="rect">
            <a:avLst/>
          </a:prstGeom>
          <a:noFill/>
        </p:spPr>
        <p:txBody>
          <a:bodyPr wrap="none" rtlCol="0">
            <a:spAutoFit/>
          </a:bodyPr>
          <a:lstStyle/>
          <a:p>
            <a:r>
              <a:rPr lang="en-US" sz="2800" b="1" dirty="0" smtClean="0">
                <a:solidFill>
                  <a:srgbClr val="00B050"/>
                </a:solidFill>
              </a:rPr>
              <a:t>Output of </a:t>
            </a:r>
            <a:r>
              <a:rPr lang="en-US" sz="2800" b="1" i="1" dirty="0">
                <a:solidFill>
                  <a:srgbClr val="00B050"/>
                </a:solidFill>
              </a:rPr>
              <a:t>g</a:t>
            </a:r>
            <a:r>
              <a:rPr lang="en-US" sz="2800" b="1" dirty="0" smtClean="0">
                <a:solidFill>
                  <a:srgbClr val="00B050"/>
                </a:solidFill>
              </a:rPr>
              <a:t> is an input of </a:t>
            </a:r>
            <a:r>
              <a:rPr lang="en-US" sz="2800" b="1" i="1" dirty="0">
                <a:solidFill>
                  <a:srgbClr val="00B050"/>
                </a:solidFill>
              </a:rPr>
              <a:t>h</a:t>
            </a:r>
          </a:p>
        </p:txBody>
      </p:sp>
      <p:sp>
        <p:nvSpPr>
          <p:cNvPr id="9" name="Text Box 2"/>
          <p:cNvSpPr txBox="1">
            <a:spLocks noChangeArrowheads="1"/>
          </p:cNvSpPr>
          <p:nvPr/>
        </p:nvSpPr>
        <p:spPr bwMode="auto">
          <a:xfrm>
            <a:off x="897196" y="381000"/>
            <a:ext cx="7789603" cy="7620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FF0000"/>
                </a:solidFill>
                <a:latin typeface="Cambria"/>
                <a:ea typeface="Cambria"/>
                <a:cs typeface="Times New Roman"/>
              </a:rPr>
              <a:t> </a:t>
            </a:r>
            <a:r>
              <a:rPr lang="en-US" sz="3200" b="1" dirty="0" smtClean="0">
                <a:solidFill>
                  <a:srgbClr val="7030A0"/>
                </a:solidFill>
                <a:latin typeface="Cambria"/>
                <a:ea typeface="Cambria"/>
                <a:cs typeface="Times New Roman"/>
              </a:rPr>
              <a:t>SEQUENCING FUNCTIONS Is A Challenge</a:t>
            </a:r>
            <a:endParaRPr lang="en-US" sz="3200" dirty="0">
              <a:solidFill>
                <a:srgbClr val="7030A0"/>
              </a:solidFill>
              <a:effectLst/>
              <a:latin typeface="Cambria"/>
              <a:ea typeface="Cambria"/>
              <a:cs typeface="Times New Roman"/>
            </a:endParaRPr>
          </a:p>
        </p:txBody>
      </p:sp>
      <p:cxnSp>
        <p:nvCxnSpPr>
          <p:cNvPr id="4" name="Straight Arrow Connector 3"/>
          <p:cNvCxnSpPr/>
          <p:nvPr/>
        </p:nvCxnSpPr>
        <p:spPr>
          <a:xfrm>
            <a:off x="3886200" y="2057400"/>
            <a:ext cx="905797" cy="9144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67200" y="3352800"/>
            <a:ext cx="838200" cy="990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11" y="5943600"/>
            <a:ext cx="8672689" cy="533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5723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5"/>
                                        </p:tgtEl>
                                        <p:attrNameLst>
                                          <p:attrName>style.visibility</p:attrName>
                                        </p:attrNameLst>
                                      </p:cBhvr>
                                      <p:to>
                                        <p:strVal val="visible"/>
                                      </p:to>
                                    </p:set>
                                    <p:animEffect transition="in" filter="fade">
                                      <p:cBhvr>
                                        <p:cTn id="26" dur="1000"/>
                                        <p:tgtEl>
                                          <p:spTgt spid="5125"/>
                                        </p:tgtEl>
                                      </p:cBhvr>
                                    </p:animEffect>
                                    <p:anim calcmode="lin" valueType="num">
                                      <p:cBhvr>
                                        <p:cTn id="27" dur="1000" fill="hold"/>
                                        <p:tgtEl>
                                          <p:spTgt spid="5125"/>
                                        </p:tgtEl>
                                        <p:attrNameLst>
                                          <p:attrName>ppt_x</p:attrName>
                                        </p:attrNameLst>
                                      </p:cBhvr>
                                      <p:tavLst>
                                        <p:tav tm="0">
                                          <p:val>
                                            <p:strVal val="#ppt_x"/>
                                          </p:val>
                                        </p:tav>
                                        <p:tav tm="100000">
                                          <p:val>
                                            <p:strVal val="#ppt_x"/>
                                          </p:val>
                                        </p:tav>
                                      </p:tavLst>
                                    </p:anim>
                                    <p:anim calcmode="lin" valueType="num">
                                      <p:cBhvr>
                                        <p:cTn id="28"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914400" y="228600"/>
            <a:ext cx="7124700" cy="1219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dirty="0" smtClean="0">
                <a:ln w="9525">
                  <a:solidFill>
                    <a:srgbClr val="000000"/>
                  </a:solidFill>
                  <a:round/>
                  <a:headEnd/>
                  <a:tailEnd/>
                </a:ln>
                <a:solidFill>
                  <a:srgbClr val="000000"/>
                </a:solidFill>
                <a:latin typeface="Georgia"/>
              </a:rPr>
              <a:t>TODAY’S  GOALS</a:t>
            </a:r>
            <a:endParaRPr lang="en-US" sz="2800" b="1" kern="10" spc="0" dirty="0">
              <a:ln w="9525">
                <a:solidFill>
                  <a:srgbClr val="000000"/>
                </a:solidFill>
                <a:round/>
                <a:headEnd/>
                <a:tailEnd/>
              </a:ln>
              <a:solidFill>
                <a:srgbClr val="000000"/>
              </a:solidFill>
              <a:effectLst/>
              <a:latin typeface="Georgia"/>
            </a:endParaRPr>
          </a:p>
        </p:txBody>
      </p:sp>
      <p:sp>
        <p:nvSpPr>
          <p:cNvPr id="7" name="TextBox 6"/>
          <p:cNvSpPr txBox="1"/>
          <p:nvPr/>
        </p:nvSpPr>
        <p:spPr>
          <a:xfrm>
            <a:off x="-76200" y="2084963"/>
            <a:ext cx="8458200" cy="1877437"/>
          </a:xfrm>
          <a:prstGeom prst="rect">
            <a:avLst/>
          </a:prstGeom>
          <a:solidFill>
            <a:schemeClr val="accent6">
              <a:lumMod val="20000"/>
              <a:lumOff val="80000"/>
            </a:schemeClr>
          </a:solidFill>
          <a:scene3d>
            <a:camera prst="isometricOffAxis1Right"/>
            <a:lightRig rig="threePt" dir="t"/>
          </a:scene3d>
          <a:sp3d>
            <a:bevelT/>
          </a:sp3d>
        </p:spPr>
        <p:txBody>
          <a:bodyPr wrap="square" rtlCol="0">
            <a:spAutoFit/>
          </a:bodyPr>
          <a:lstStyle/>
          <a:p>
            <a:pPr algn="ctr"/>
            <a:r>
              <a:rPr lang="en-US" sz="6000" b="1" dirty="0" smtClean="0">
                <a:solidFill>
                  <a:srgbClr val="7030A0"/>
                </a:solidFill>
              </a:rPr>
              <a:t>What We Won’t Do!</a:t>
            </a:r>
          </a:p>
          <a:p>
            <a:pPr algn="ctr"/>
            <a:r>
              <a:rPr lang="en-US" sz="2800" b="1" dirty="0" smtClean="0">
                <a:solidFill>
                  <a:srgbClr val="FF0000"/>
                </a:solidFill>
              </a:rPr>
              <a:t>Exhaustive Treatment of Common Core Standards</a:t>
            </a:r>
          </a:p>
          <a:p>
            <a:pPr algn="ctr"/>
            <a:r>
              <a:rPr lang="en-US" sz="2800" b="1" dirty="0" smtClean="0">
                <a:solidFill>
                  <a:srgbClr val="FF0000"/>
                </a:solidFill>
              </a:rPr>
              <a:t>Click-By-Click EXCEL Instruction</a:t>
            </a:r>
          </a:p>
        </p:txBody>
      </p:sp>
      <p:pic>
        <p:nvPicPr>
          <p:cNvPr id="6146" name="Picture 2" descr="\\srvfs\UserData\annelson\Desktop\CPA Bored Audie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150" y="3505200"/>
            <a:ext cx="4667250" cy="3124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4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990600" y="914400"/>
            <a:ext cx="7043738" cy="67916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spc="0" dirty="0" smtClean="0">
                <a:ln w="9525">
                  <a:solidFill>
                    <a:srgbClr val="000000"/>
                  </a:solidFill>
                  <a:round/>
                  <a:headEnd/>
                  <a:tailEnd/>
                </a:ln>
                <a:effectLst/>
                <a:latin typeface="Georgia"/>
              </a:rPr>
              <a:t>EXCEL  Provides  Structure </a:t>
            </a:r>
          </a:p>
          <a:p>
            <a:pPr algn="ctr" rtl="0">
              <a:buNone/>
            </a:pPr>
            <a:r>
              <a:rPr lang="en-US" sz="3600" b="1" kern="10" spc="0" dirty="0" smtClean="0">
                <a:ln w="9525">
                  <a:solidFill>
                    <a:srgbClr val="000000"/>
                  </a:solidFill>
                  <a:round/>
                  <a:headEnd/>
                  <a:tailEnd/>
                </a:ln>
                <a:effectLst/>
                <a:latin typeface="Georgia"/>
              </a:rPr>
              <a:t>Multivariate Composite Functions </a:t>
            </a:r>
            <a:endParaRPr lang="en-US" sz="3600" b="1" kern="10" spc="0" dirty="0">
              <a:ln w="9525">
                <a:solidFill>
                  <a:srgbClr val="000000"/>
                </a:solidFill>
                <a:round/>
                <a:headEnd/>
                <a:tailEnd/>
              </a:ln>
              <a:effectLst/>
              <a:latin typeface="Georgia"/>
            </a:endParaRPr>
          </a:p>
        </p:txBody>
      </p:sp>
      <p:pic>
        <p:nvPicPr>
          <p:cNvPr id="6148" name="Picture 4" descr="\\srvfs\UserData\annelson\Desktop\CPA FINANCE 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3556"/>
            <a:ext cx="8293413" cy="4418644"/>
          </a:xfrm>
          <a:prstGeom prst="rect">
            <a:avLst/>
          </a:prstGeom>
          <a:noFill/>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4724400"/>
            <a:ext cx="68580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#1: </a:t>
            </a:r>
            <a:r>
              <a:rPr lang="en-US" sz="2800" b="1" dirty="0" smtClean="0">
                <a:solidFill>
                  <a:srgbClr val="FF0000"/>
                </a:solidFill>
                <a:latin typeface="+mj-lt"/>
              </a:rPr>
              <a:t>Adjusting For Inflation </a:t>
            </a:r>
            <a:endParaRPr lang="en-US" sz="2800" b="1" dirty="0">
              <a:solidFill>
                <a:srgbClr val="FF0000"/>
              </a:solidFill>
              <a:latin typeface="+mj-lt"/>
            </a:endParaRPr>
          </a:p>
        </p:txBody>
      </p:sp>
      <p:cxnSp>
        <p:nvCxnSpPr>
          <p:cNvPr id="6" name="Straight Arrow Connector 5"/>
          <p:cNvCxnSpPr/>
          <p:nvPr/>
        </p:nvCxnSpPr>
        <p:spPr>
          <a:xfrm flipH="1" flipV="1">
            <a:off x="2590800" y="3429000"/>
            <a:ext cx="1066800" cy="12954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799" y="1593562"/>
            <a:ext cx="8077201"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QUESTION DESIGN: </a:t>
            </a:r>
            <a:r>
              <a:rPr lang="en-US" sz="2800" b="1" dirty="0" smtClean="0">
                <a:solidFill>
                  <a:srgbClr val="FF0000"/>
                </a:solidFill>
                <a:latin typeface="+mj-lt"/>
              </a:rPr>
              <a:t>Scaffolding The Sequence   </a:t>
            </a:r>
            <a:endParaRPr lang="en-US" sz="2800" b="1" dirty="0">
              <a:solidFill>
                <a:srgbClr val="FF0000"/>
              </a:solidFill>
              <a:latin typeface="+mj-lt"/>
            </a:endParaRPr>
          </a:p>
        </p:txBody>
      </p:sp>
    </p:spTree>
    <p:extLst>
      <p:ext uri="{BB962C8B-B14F-4D97-AF65-F5344CB8AC3E}">
        <p14:creationId xmlns:p14="http://schemas.microsoft.com/office/powerpoint/2010/main" val="35283270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rvfs\UserData\annelson\Desktop\CPA Capture #1A Composite Functions ANSWERS.JPG"/>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8763000" cy="4572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Oval 1"/>
          <p:cNvSpPr/>
          <p:nvPr/>
        </p:nvSpPr>
        <p:spPr>
          <a:xfrm>
            <a:off x="5791200" y="2438400"/>
            <a:ext cx="1066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59440" y="2146012"/>
            <a:ext cx="1622560" cy="584775"/>
          </a:xfrm>
          <a:prstGeom prst="rect">
            <a:avLst/>
          </a:prstGeom>
          <a:noFill/>
        </p:spPr>
        <p:txBody>
          <a:bodyPr wrap="none" rtlCol="0">
            <a:spAutoFit/>
          </a:bodyPr>
          <a:lstStyle/>
          <a:p>
            <a:r>
              <a:rPr lang="en-US" sz="3200" b="1" dirty="0" smtClean="0">
                <a:solidFill>
                  <a:srgbClr val="FF0000"/>
                </a:solidFill>
              </a:rPr>
              <a:t>OUTPUT</a:t>
            </a:r>
            <a:endParaRPr lang="en-US" sz="3200" b="1" dirty="0">
              <a:solidFill>
                <a:srgbClr val="FF0000"/>
              </a:solidFill>
            </a:endParaRPr>
          </a:p>
        </p:txBody>
      </p:sp>
      <p:sp>
        <p:nvSpPr>
          <p:cNvPr id="5" name="TextBox 4"/>
          <p:cNvSpPr txBox="1"/>
          <p:nvPr/>
        </p:nvSpPr>
        <p:spPr>
          <a:xfrm>
            <a:off x="1524000" y="1437328"/>
            <a:ext cx="1445845" cy="584775"/>
          </a:xfrm>
          <a:prstGeom prst="rect">
            <a:avLst/>
          </a:prstGeom>
          <a:noFill/>
        </p:spPr>
        <p:txBody>
          <a:bodyPr wrap="none" rtlCol="0">
            <a:spAutoFit/>
          </a:bodyPr>
          <a:lstStyle/>
          <a:p>
            <a:r>
              <a:rPr lang="en-US" sz="3200" b="1" dirty="0" smtClean="0">
                <a:solidFill>
                  <a:srgbClr val="00B050"/>
                </a:solidFill>
              </a:rPr>
              <a:t>INPUTS</a:t>
            </a:r>
            <a:endParaRPr lang="en-US" sz="3200" b="1" dirty="0">
              <a:solidFill>
                <a:srgbClr val="00B050"/>
              </a:solidFill>
            </a:endParaRPr>
          </a:p>
        </p:txBody>
      </p:sp>
      <p:sp>
        <p:nvSpPr>
          <p:cNvPr id="8" name="Rectangle 7"/>
          <p:cNvSpPr/>
          <p:nvPr/>
        </p:nvSpPr>
        <p:spPr>
          <a:xfrm>
            <a:off x="2895600" y="1295400"/>
            <a:ext cx="916355" cy="114299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000" y="4743271"/>
            <a:ext cx="9982200" cy="1200329"/>
          </a:xfrm>
          <a:prstGeom prst="rect">
            <a:avLst/>
          </a:prstGeom>
          <a:solidFill>
            <a:schemeClr val="bg2">
              <a:lumMod val="20000"/>
              <a:lumOff val="80000"/>
            </a:schemeClr>
          </a:solidFill>
          <a:scene3d>
            <a:camera prst="isometricOffAxis1Right"/>
            <a:lightRig rig="threePt" dir="t"/>
          </a:scene3d>
          <a:sp3d>
            <a:bevelT prst="convex"/>
          </a:sp3d>
        </p:spPr>
        <p:txBody>
          <a:bodyPr wrap="square" rtlCol="0">
            <a:spAutoFit/>
          </a:bodyPr>
          <a:lstStyle/>
          <a:p>
            <a:r>
              <a:rPr lang="en-US" sz="2400" b="1" dirty="0" smtClean="0">
                <a:solidFill>
                  <a:srgbClr val="C00000"/>
                </a:solidFill>
                <a:latin typeface="+mj-lt"/>
              </a:rPr>
              <a:t>Students must select the “Future Value (FV)” output formula and </a:t>
            </a:r>
          </a:p>
          <a:p>
            <a:r>
              <a:rPr lang="en-US" sz="2400" b="1" dirty="0" smtClean="0">
                <a:solidFill>
                  <a:srgbClr val="C00000"/>
                </a:solidFill>
                <a:latin typeface="+mj-lt"/>
              </a:rPr>
              <a:t>evaluate it using three inputs (rate, number of periods, and present </a:t>
            </a:r>
          </a:p>
          <a:p>
            <a:r>
              <a:rPr lang="en-US" sz="2400" b="1" dirty="0" smtClean="0">
                <a:solidFill>
                  <a:srgbClr val="C00000"/>
                </a:solidFill>
                <a:latin typeface="+mj-lt"/>
              </a:rPr>
              <a:t>value).  The result is a future value  =  $48,931.</a:t>
            </a:r>
          </a:p>
        </p:txBody>
      </p:sp>
      <p:sp>
        <p:nvSpPr>
          <p:cNvPr id="12" name="Oval 11"/>
          <p:cNvSpPr/>
          <p:nvPr/>
        </p:nvSpPr>
        <p:spPr>
          <a:xfrm>
            <a:off x="4800600" y="5300128"/>
            <a:ext cx="1315952" cy="5122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45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rvfs\UserData\annelson\Desktop\CPA FINANCE 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3556"/>
            <a:ext cx="8293413" cy="4418644"/>
          </a:xfrm>
          <a:prstGeom prst="rect">
            <a:avLst/>
          </a:prstGeom>
          <a:noFill/>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23500" y="3506156"/>
            <a:ext cx="6365832"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#2: </a:t>
            </a:r>
            <a:r>
              <a:rPr lang="en-US" sz="2800" b="1" dirty="0" smtClean="0">
                <a:solidFill>
                  <a:srgbClr val="FF0000"/>
                </a:solidFill>
                <a:latin typeface="+mj-lt"/>
              </a:rPr>
              <a:t>Find Target Savings </a:t>
            </a:r>
            <a:endParaRPr lang="en-US" sz="2800" b="1" dirty="0">
              <a:solidFill>
                <a:srgbClr val="FF0000"/>
              </a:solidFill>
              <a:latin typeface="+mj-lt"/>
            </a:endParaRPr>
          </a:p>
        </p:txBody>
      </p:sp>
      <p:cxnSp>
        <p:nvCxnSpPr>
          <p:cNvPr id="6" name="Straight Arrow Connector 5"/>
          <p:cNvCxnSpPr/>
          <p:nvPr/>
        </p:nvCxnSpPr>
        <p:spPr>
          <a:xfrm flipH="1">
            <a:off x="1524000" y="3838484"/>
            <a:ext cx="999499" cy="69821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WordArt 2"/>
          <p:cNvSpPr>
            <a:spLocks noChangeArrowheads="1" noChangeShapeType="1" noTextEdit="1"/>
          </p:cNvSpPr>
          <p:nvPr/>
        </p:nvSpPr>
        <p:spPr bwMode="auto">
          <a:xfrm>
            <a:off x="990600" y="914400"/>
            <a:ext cx="7043738" cy="67916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spc="0" dirty="0" smtClean="0">
                <a:ln w="9525">
                  <a:solidFill>
                    <a:srgbClr val="000000"/>
                  </a:solidFill>
                  <a:round/>
                  <a:headEnd/>
                  <a:tailEnd/>
                </a:ln>
                <a:effectLst/>
                <a:latin typeface="Georgia"/>
              </a:rPr>
              <a:t>EXCEL  Provides  Structure </a:t>
            </a:r>
          </a:p>
          <a:p>
            <a:pPr algn="ctr" rtl="0">
              <a:buNone/>
            </a:pPr>
            <a:r>
              <a:rPr lang="en-US" sz="3600" b="1" kern="10" spc="0" dirty="0" smtClean="0">
                <a:ln w="9525">
                  <a:solidFill>
                    <a:srgbClr val="000000"/>
                  </a:solidFill>
                  <a:round/>
                  <a:headEnd/>
                  <a:tailEnd/>
                </a:ln>
                <a:effectLst/>
                <a:latin typeface="Georgia"/>
              </a:rPr>
              <a:t>Multivariate Composite Functions </a:t>
            </a:r>
            <a:endParaRPr lang="en-US" sz="3600" b="1" kern="10" spc="0" dirty="0">
              <a:ln w="9525">
                <a:solidFill>
                  <a:srgbClr val="000000"/>
                </a:solidFill>
                <a:round/>
                <a:headEnd/>
                <a:tailEnd/>
              </a:ln>
              <a:effectLst/>
              <a:latin typeface="Georgia"/>
            </a:endParaRPr>
          </a:p>
        </p:txBody>
      </p:sp>
    </p:spTree>
    <p:extLst>
      <p:ext uri="{BB962C8B-B14F-4D97-AF65-F5344CB8AC3E}">
        <p14:creationId xmlns:p14="http://schemas.microsoft.com/office/powerpoint/2010/main" val="8566513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rvfs\UserData\annelson\Desktop\CPA Capture #1B Composite Functions ANSWERS.JPG"/>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8458200" cy="419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Rectangle 8"/>
          <p:cNvSpPr>
            <a:spLocks noChangeArrowheads="1"/>
          </p:cNvSpPr>
          <p:nvPr/>
        </p:nvSpPr>
        <p:spPr bwMode="auto">
          <a:xfrm>
            <a:off x="2209800" y="1600200"/>
            <a:ext cx="866775" cy="371475"/>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a:p>
        </p:txBody>
      </p:sp>
      <p:cxnSp>
        <p:nvCxnSpPr>
          <p:cNvPr id="11" name="AutoShape 14"/>
          <p:cNvCxnSpPr>
            <a:cxnSpLocks noChangeShapeType="1"/>
            <a:stCxn id="9" idx="3"/>
          </p:cNvCxnSpPr>
          <p:nvPr/>
        </p:nvCxnSpPr>
        <p:spPr bwMode="auto">
          <a:xfrm>
            <a:off x="3076575" y="1785938"/>
            <a:ext cx="1190625" cy="832009"/>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sp>
        <p:nvSpPr>
          <p:cNvPr id="13" name="Oval 12"/>
          <p:cNvSpPr/>
          <p:nvPr/>
        </p:nvSpPr>
        <p:spPr>
          <a:xfrm>
            <a:off x="4267200" y="2594873"/>
            <a:ext cx="414270" cy="30479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00400" y="1472625"/>
            <a:ext cx="5683607" cy="584775"/>
          </a:xfrm>
          <a:prstGeom prst="rect">
            <a:avLst/>
          </a:prstGeom>
          <a:noFill/>
          <a:ln>
            <a:noFill/>
          </a:ln>
        </p:spPr>
        <p:txBody>
          <a:bodyPr wrap="none" rtlCol="0">
            <a:spAutoFit/>
          </a:bodyPr>
          <a:lstStyle/>
          <a:p>
            <a:r>
              <a:rPr lang="en-US" sz="3200" b="1" dirty="0" smtClean="0">
                <a:solidFill>
                  <a:srgbClr val="00B050"/>
                </a:solidFill>
              </a:rPr>
              <a:t>Observe Output Becoming Input</a:t>
            </a:r>
            <a:endParaRPr lang="en-US" sz="3200" b="1" dirty="0">
              <a:solidFill>
                <a:srgbClr val="00B050"/>
              </a:solidFill>
            </a:endParaRPr>
          </a:p>
        </p:txBody>
      </p:sp>
      <p:sp>
        <p:nvSpPr>
          <p:cNvPr id="17" name="Oval 16"/>
          <p:cNvSpPr/>
          <p:nvPr/>
        </p:nvSpPr>
        <p:spPr>
          <a:xfrm>
            <a:off x="6248400" y="3200400"/>
            <a:ext cx="914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2"/>
          <p:cNvSpPr txBox="1">
            <a:spLocks noChangeArrowheads="1"/>
          </p:cNvSpPr>
          <p:nvPr/>
        </p:nvSpPr>
        <p:spPr bwMode="auto">
          <a:xfrm>
            <a:off x="304799" y="76200"/>
            <a:ext cx="8086495" cy="762000"/>
          </a:xfrm>
          <a:prstGeom prst="rect">
            <a:avLst/>
          </a:prstGeom>
          <a:solidFill>
            <a:srgbClr val="92D050"/>
          </a:solidFill>
          <a:ln>
            <a:noFill/>
          </a:ln>
          <a:effectLst>
            <a:outerShdw dist="28398" dir="3806097" algn="ctr" rotWithShape="0">
              <a:schemeClr val="accent3">
                <a:lumMod val="50000"/>
                <a:lumOff val="0"/>
              </a:schemeClr>
            </a:outerShdw>
          </a:effectLst>
          <a:scene3d>
            <a:camera prst="orthographicFront"/>
            <a:lightRig rig="threePt" dir="t"/>
          </a:scene3d>
          <a:sp3d>
            <a:bevelT w="101600" h="101600" prst="angle"/>
            <a:bevelB w="101600" h="101600"/>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OBSERVABLE  TRANSITION:</a:t>
            </a:r>
            <a:r>
              <a:rPr lang="en-US" sz="3600" b="1" dirty="0" smtClean="0">
                <a:solidFill>
                  <a:srgbClr val="7030A0"/>
                </a:solidFill>
                <a:latin typeface="Cambria"/>
                <a:ea typeface="Cambria"/>
                <a:cs typeface="Times New Roman"/>
              </a:rPr>
              <a:t> </a:t>
            </a:r>
            <a:r>
              <a:rPr lang="en-US" sz="2800" b="1" dirty="0" smtClean="0">
                <a:solidFill>
                  <a:srgbClr val="FF0000"/>
                </a:solidFill>
                <a:latin typeface="Cambria"/>
                <a:ea typeface="Cambria"/>
                <a:cs typeface="Times New Roman"/>
              </a:rPr>
              <a:t>Output To Input </a:t>
            </a:r>
            <a:endParaRPr lang="en-US" sz="2800" dirty="0">
              <a:solidFill>
                <a:srgbClr val="FF0000"/>
              </a:solidFill>
              <a:effectLst/>
              <a:latin typeface="Cambria"/>
              <a:ea typeface="Cambria"/>
              <a:cs typeface="Times New Roman"/>
            </a:endParaRPr>
          </a:p>
        </p:txBody>
      </p:sp>
      <p:sp>
        <p:nvSpPr>
          <p:cNvPr id="12" name="TextBox 11"/>
          <p:cNvSpPr txBox="1"/>
          <p:nvPr/>
        </p:nvSpPr>
        <p:spPr>
          <a:xfrm>
            <a:off x="-381000" y="4895671"/>
            <a:ext cx="9982200" cy="1200329"/>
          </a:xfrm>
          <a:prstGeom prst="rect">
            <a:avLst/>
          </a:prstGeom>
          <a:solidFill>
            <a:schemeClr val="bg2">
              <a:lumMod val="20000"/>
              <a:lumOff val="80000"/>
            </a:schemeClr>
          </a:solidFill>
          <a:scene3d>
            <a:camera prst="isometricOffAxis1Right"/>
            <a:lightRig rig="threePt" dir="t"/>
          </a:scene3d>
          <a:sp3d>
            <a:bevelT prst="convex"/>
          </a:sp3d>
        </p:spPr>
        <p:txBody>
          <a:bodyPr wrap="square" rtlCol="0">
            <a:spAutoFit/>
          </a:bodyPr>
          <a:lstStyle/>
          <a:p>
            <a:r>
              <a:rPr lang="en-US" sz="2400" b="1" dirty="0" smtClean="0">
                <a:solidFill>
                  <a:srgbClr val="C00000"/>
                </a:solidFill>
                <a:latin typeface="+mj-lt"/>
              </a:rPr>
              <a:t>Students must select the “Present Value (PV)” output function and </a:t>
            </a:r>
          </a:p>
          <a:p>
            <a:r>
              <a:rPr lang="en-US" sz="2400" b="1" dirty="0" smtClean="0">
                <a:solidFill>
                  <a:srgbClr val="C00000"/>
                </a:solidFill>
                <a:latin typeface="+mj-lt"/>
              </a:rPr>
              <a:t>evaluate it using three inputs (rate, number of periods, and payment).  The result is a present value  =  $673,527.</a:t>
            </a:r>
          </a:p>
        </p:txBody>
      </p:sp>
      <p:sp>
        <p:nvSpPr>
          <p:cNvPr id="19" name="Oval 18"/>
          <p:cNvSpPr/>
          <p:nvPr/>
        </p:nvSpPr>
        <p:spPr>
          <a:xfrm>
            <a:off x="3962400" y="5495835"/>
            <a:ext cx="1600200" cy="6947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848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rvfs\UserData\annelson\Desktop\CPA FINANCE 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3556"/>
            <a:ext cx="8293413" cy="4418644"/>
          </a:xfrm>
          <a:prstGeom prst="rect">
            <a:avLst/>
          </a:prstGeom>
          <a:noFill/>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1262" y="3962878"/>
            <a:ext cx="6252738"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#3: </a:t>
            </a:r>
            <a:r>
              <a:rPr lang="en-US" sz="2800" b="1" dirty="0" smtClean="0">
                <a:solidFill>
                  <a:srgbClr val="FF0000"/>
                </a:solidFill>
                <a:latin typeface="+mj-lt"/>
              </a:rPr>
              <a:t>Find Annual Savings </a:t>
            </a:r>
            <a:endParaRPr lang="en-US" sz="2800" b="1" dirty="0">
              <a:solidFill>
                <a:srgbClr val="FF0000"/>
              </a:solidFill>
              <a:latin typeface="+mj-lt"/>
            </a:endParaRPr>
          </a:p>
        </p:txBody>
      </p:sp>
      <p:cxnSp>
        <p:nvCxnSpPr>
          <p:cNvPr id="6" name="Straight Arrow Connector 5"/>
          <p:cNvCxnSpPr/>
          <p:nvPr/>
        </p:nvCxnSpPr>
        <p:spPr>
          <a:xfrm flipH="1">
            <a:off x="1905000" y="4619921"/>
            <a:ext cx="986262" cy="94267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WordArt 2"/>
          <p:cNvSpPr>
            <a:spLocks noChangeArrowheads="1" noChangeShapeType="1" noTextEdit="1"/>
          </p:cNvSpPr>
          <p:nvPr/>
        </p:nvSpPr>
        <p:spPr bwMode="auto">
          <a:xfrm>
            <a:off x="990600" y="914400"/>
            <a:ext cx="7043738" cy="67916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600" b="1" kern="10" spc="0" dirty="0" smtClean="0">
                <a:ln w="9525">
                  <a:solidFill>
                    <a:srgbClr val="000000"/>
                  </a:solidFill>
                  <a:round/>
                  <a:headEnd/>
                  <a:tailEnd/>
                </a:ln>
                <a:effectLst/>
                <a:latin typeface="Georgia"/>
              </a:rPr>
              <a:t>EXCEL Provides Structure For </a:t>
            </a:r>
          </a:p>
          <a:p>
            <a:pPr algn="ctr" rtl="0">
              <a:buNone/>
            </a:pPr>
            <a:r>
              <a:rPr lang="en-US" sz="3600" b="1" kern="10" spc="0" dirty="0" smtClean="0">
                <a:ln w="9525">
                  <a:solidFill>
                    <a:srgbClr val="000000"/>
                  </a:solidFill>
                  <a:round/>
                  <a:headEnd/>
                  <a:tailEnd/>
                </a:ln>
                <a:effectLst/>
                <a:latin typeface="Georgia"/>
              </a:rPr>
              <a:t>Multivariate Composite Functions </a:t>
            </a:r>
            <a:endParaRPr lang="en-US" sz="3600" b="1" kern="10" spc="0" dirty="0">
              <a:ln w="9525">
                <a:solidFill>
                  <a:srgbClr val="000000"/>
                </a:solidFill>
                <a:round/>
                <a:headEnd/>
                <a:tailEnd/>
              </a:ln>
              <a:effectLst/>
              <a:latin typeface="Georgia"/>
            </a:endParaRPr>
          </a:p>
        </p:txBody>
      </p:sp>
    </p:spTree>
    <p:extLst>
      <p:ext uri="{BB962C8B-B14F-4D97-AF65-F5344CB8AC3E}">
        <p14:creationId xmlns:p14="http://schemas.microsoft.com/office/powerpoint/2010/main" val="7957995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Fixed #1C 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07" y="-28222"/>
            <a:ext cx="8884007" cy="4419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2" name="Oval 11"/>
          <p:cNvSpPr/>
          <p:nvPr/>
        </p:nvSpPr>
        <p:spPr>
          <a:xfrm>
            <a:off x="6096000" y="2209800"/>
            <a:ext cx="914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1371600" y="914400"/>
            <a:ext cx="866775" cy="371475"/>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a:p>
        </p:txBody>
      </p:sp>
      <p:cxnSp>
        <p:nvCxnSpPr>
          <p:cNvPr id="15" name="AutoShape 14"/>
          <p:cNvCxnSpPr>
            <a:cxnSpLocks noChangeShapeType="1"/>
            <a:stCxn id="14" idx="3"/>
            <a:endCxn id="16" idx="2"/>
          </p:cNvCxnSpPr>
          <p:nvPr/>
        </p:nvCxnSpPr>
        <p:spPr bwMode="auto">
          <a:xfrm>
            <a:off x="2238375" y="1100138"/>
            <a:ext cx="1571625" cy="728662"/>
          </a:xfrm>
          <a:prstGeom prst="straightConnector1">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cxnSp>
      <p:sp>
        <p:nvSpPr>
          <p:cNvPr id="16" name="Oval 15"/>
          <p:cNvSpPr/>
          <p:nvPr/>
        </p:nvSpPr>
        <p:spPr>
          <a:xfrm>
            <a:off x="3810000" y="1676400"/>
            <a:ext cx="534942" cy="30479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55593" y="3072825"/>
            <a:ext cx="5683607" cy="584775"/>
          </a:xfrm>
          <a:prstGeom prst="rect">
            <a:avLst/>
          </a:prstGeom>
          <a:noFill/>
          <a:ln>
            <a:noFill/>
          </a:ln>
        </p:spPr>
        <p:txBody>
          <a:bodyPr wrap="none" rtlCol="0">
            <a:spAutoFit/>
          </a:bodyPr>
          <a:lstStyle/>
          <a:p>
            <a:r>
              <a:rPr lang="en-US" sz="3200" b="1" dirty="0" smtClean="0">
                <a:solidFill>
                  <a:srgbClr val="00B050"/>
                </a:solidFill>
              </a:rPr>
              <a:t>Observe Output Becoming Input</a:t>
            </a:r>
            <a:endParaRPr lang="en-US" sz="3200" b="1" dirty="0">
              <a:solidFill>
                <a:srgbClr val="00B050"/>
              </a:solidFill>
            </a:endParaRPr>
          </a:p>
        </p:txBody>
      </p:sp>
      <p:sp>
        <p:nvSpPr>
          <p:cNvPr id="18" name="TextBox 17"/>
          <p:cNvSpPr txBox="1"/>
          <p:nvPr/>
        </p:nvSpPr>
        <p:spPr>
          <a:xfrm>
            <a:off x="-381000" y="4895671"/>
            <a:ext cx="9982200" cy="1200329"/>
          </a:xfrm>
          <a:prstGeom prst="rect">
            <a:avLst/>
          </a:prstGeom>
          <a:solidFill>
            <a:schemeClr val="bg2">
              <a:lumMod val="20000"/>
              <a:lumOff val="80000"/>
            </a:schemeClr>
          </a:solidFill>
          <a:scene3d>
            <a:camera prst="isometricOffAxis1Right"/>
            <a:lightRig rig="threePt" dir="t"/>
          </a:scene3d>
          <a:sp3d>
            <a:bevelT prst="convex"/>
          </a:sp3d>
        </p:spPr>
        <p:txBody>
          <a:bodyPr wrap="square" rtlCol="0">
            <a:spAutoFit/>
          </a:bodyPr>
          <a:lstStyle/>
          <a:p>
            <a:r>
              <a:rPr lang="en-US" sz="2400" b="1" dirty="0" smtClean="0">
                <a:solidFill>
                  <a:srgbClr val="C00000"/>
                </a:solidFill>
                <a:latin typeface="+mj-lt"/>
              </a:rPr>
              <a:t>Students must select the “Payment (PMT)” output function and </a:t>
            </a:r>
          </a:p>
          <a:p>
            <a:r>
              <a:rPr lang="en-US" sz="2400" b="1" dirty="0" smtClean="0">
                <a:solidFill>
                  <a:srgbClr val="C00000"/>
                </a:solidFill>
                <a:latin typeface="+mj-lt"/>
              </a:rPr>
              <a:t>evaluate it using three inputs (rate, number of periods, and future value).  The result is a payment  =  $4,352.</a:t>
            </a:r>
          </a:p>
        </p:txBody>
      </p:sp>
      <p:sp>
        <p:nvSpPr>
          <p:cNvPr id="13" name="Oval 12"/>
          <p:cNvSpPr/>
          <p:nvPr/>
        </p:nvSpPr>
        <p:spPr>
          <a:xfrm>
            <a:off x="4267200" y="5536660"/>
            <a:ext cx="1447799" cy="548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707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3600" dirty="0" smtClean="0">
                <a:solidFill>
                  <a:srgbClr val="FFC000"/>
                </a:solidFill>
                <a:effectLst>
                  <a:outerShdw blurRad="50800" dist="38100" dir="10800000" algn="r" rotWithShape="0">
                    <a:prstClr val="black">
                      <a:alpha val="40000"/>
                    </a:prstClr>
                  </a:outerShdw>
                </a:effectLst>
              </a:rPr>
              <a:t>Connecting To A Business Context</a:t>
            </a:r>
            <a:endParaRPr lang="en-US" sz="3600" dirty="0">
              <a:effectLst>
                <a:outerShdw blurRad="50800" dist="38100" dir="10800000" algn="r" rotWithShape="0">
                  <a:prstClr val="black">
                    <a:alpha val="40000"/>
                  </a:prstClr>
                </a:outerShdw>
              </a:effectLst>
            </a:endParaRPr>
          </a:p>
        </p:txBody>
      </p:sp>
      <p:pic>
        <p:nvPicPr>
          <p:cNvPr id="11266" name="Picture 2" descr="\\srvfs\UserData\annelson\Desktop\CPA Pic Connection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276" y="4267200"/>
            <a:ext cx="3823517" cy="25490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3118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1575685"/>
            <a:ext cx="7501698" cy="5129915"/>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pic>
        <p:nvPicPr>
          <p:cNvPr id="7" name="Picture 6"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6021"/>
            <a:ext cx="7848599" cy="1381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a:off x="228600" y="5791200"/>
            <a:ext cx="8077200" cy="618186"/>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SAMPLE COMPOSITE ?#2: </a:t>
            </a:r>
            <a:r>
              <a:rPr lang="en-US" sz="2400" b="1" dirty="0" smtClean="0">
                <a:solidFill>
                  <a:srgbClr val="FF0000"/>
                </a:solidFill>
                <a:latin typeface="Cambria"/>
                <a:ea typeface="Cambria"/>
                <a:cs typeface="Times New Roman"/>
              </a:rPr>
              <a:t>Copy In Your Package</a:t>
            </a:r>
            <a:endParaRPr lang="en-US" sz="24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2045838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1575685"/>
            <a:ext cx="7501698" cy="5129915"/>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76500" y="3971925"/>
            <a:ext cx="56007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#1: </a:t>
            </a:r>
            <a:r>
              <a:rPr lang="en-US" sz="2800" b="1" dirty="0" smtClean="0">
                <a:solidFill>
                  <a:srgbClr val="FF0000"/>
                </a:solidFill>
                <a:latin typeface="+mj-lt"/>
              </a:rPr>
              <a:t>(Multiplication)</a:t>
            </a:r>
            <a:endParaRPr lang="en-US" sz="2800" b="1" dirty="0">
              <a:solidFill>
                <a:srgbClr val="FF0000"/>
              </a:solidFill>
              <a:latin typeface="+mj-lt"/>
            </a:endParaRPr>
          </a:p>
        </p:txBody>
      </p:sp>
      <p:cxnSp>
        <p:nvCxnSpPr>
          <p:cNvPr id="12" name="Straight Arrow Connector 11"/>
          <p:cNvCxnSpPr/>
          <p:nvPr/>
        </p:nvCxnSpPr>
        <p:spPr>
          <a:xfrm>
            <a:off x="1752600" y="3657600"/>
            <a:ext cx="723900" cy="60671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447800" y="342900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6021"/>
            <a:ext cx="7848599" cy="1381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0804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75685"/>
            <a:ext cx="7467600" cy="5152991"/>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0800" y="3377625"/>
            <a:ext cx="52578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#2: </a:t>
            </a:r>
            <a:r>
              <a:rPr lang="en-US" sz="2800" b="1" dirty="0" smtClean="0">
                <a:solidFill>
                  <a:srgbClr val="FF0000"/>
                </a:solidFill>
                <a:latin typeface="+mj-lt"/>
              </a:rPr>
              <a:t>Present Value </a:t>
            </a:r>
            <a:endParaRPr lang="en-US" sz="2800" b="1" dirty="0">
              <a:solidFill>
                <a:srgbClr val="FF0000"/>
              </a:solidFill>
              <a:latin typeface="+mj-lt"/>
            </a:endParaRPr>
          </a:p>
        </p:txBody>
      </p:sp>
      <p:cxnSp>
        <p:nvCxnSpPr>
          <p:cNvPr id="12" name="Straight Arrow Connector 11"/>
          <p:cNvCxnSpPr/>
          <p:nvPr/>
        </p:nvCxnSpPr>
        <p:spPr>
          <a:xfrm flipV="1">
            <a:off x="1752600" y="3753245"/>
            <a:ext cx="838200" cy="1402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447800" y="3826832"/>
            <a:ext cx="304800" cy="287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 name="Picture 6"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6021"/>
            <a:ext cx="7848599" cy="1381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426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a:spLocks noChangeArrowheads="1"/>
          </p:cNvSpPr>
          <p:nvPr/>
        </p:nvSpPr>
        <p:spPr bwMode="auto">
          <a:xfrm>
            <a:off x="2057400" y="228600"/>
            <a:ext cx="51816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7030A0"/>
                </a:solidFill>
                <a:latin typeface="Cambria"/>
                <a:ea typeface="Cambria"/>
                <a:cs typeface="Times New Roman"/>
              </a:rPr>
              <a:t>EXCEL  </a:t>
            </a:r>
            <a:r>
              <a:rPr lang="en-US" sz="2800" b="1" dirty="0" smtClean="0">
                <a:solidFill>
                  <a:srgbClr val="7030A0"/>
                </a:solidFill>
                <a:latin typeface="Cambria"/>
                <a:ea typeface="Cambria"/>
                <a:cs typeface="Times New Roman"/>
              </a:rPr>
              <a:t>IN  THE  CLASSROOM</a:t>
            </a:r>
            <a:endParaRPr lang="en-US" sz="2800" dirty="0">
              <a:solidFill>
                <a:srgbClr val="7030A0"/>
              </a:solidFill>
              <a:effectLst/>
              <a:latin typeface="Cambria"/>
              <a:ea typeface="Cambria"/>
              <a:cs typeface="Times New Roman"/>
            </a:endParaRPr>
          </a:p>
        </p:txBody>
      </p:sp>
      <p:sp>
        <p:nvSpPr>
          <p:cNvPr id="18" name="Text Box 12"/>
          <p:cNvSpPr txBox="1">
            <a:spLocks noChangeArrowheads="1"/>
          </p:cNvSpPr>
          <p:nvPr/>
        </p:nvSpPr>
        <p:spPr bwMode="auto">
          <a:xfrm>
            <a:off x="304800" y="1367790"/>
            <a:ext cx="38099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FF0000"/>
                </a:solidFill>
                <a:latin typeface="Cambria"/>
                <a:ea typeface="Cambria"/>
                <a:cs typeface="Times New Roman"/>
              </a:rPr>
              <a:t>Traditional  Applications</a:t>
            </a:r>
            <a:endParaRPr lang="en-US" sz="24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10975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75685"/>
            <a:ext cx="7467600" cy="5129915"/>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27149" y="3724275"/>
            <a:ext cx="4421452"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#3:</a:t>
            </a:r>
            <a:r>
              <a:rPr lang="en-US" sz="2800" b="1" dirty="0" smtClean="0">
                <a:solidFill>
                  <a:srgbClr val="7030A0"/>
                </a:solidFill>
                <a:latin typeface="+mj-lt"/>
              </a:rPr>
              <a:t> </a:t>
            </a:r>
            <a:r>
              <a:rPr lang="en-US" sz="2800" b="1" dirty="0" smtClean="0">
                <a:solidFill>
                  <a:srgbClr val="FF0000"/>
                </a:solidFill>
                <a:latin typeface="+mj-lt"/>
              </a:rPr>
              <a:t>Payment </a:t>
            </a:r>
            <a:endParaRPr lang="en-US" sz="2800" b="1" dirty="0">
              <a:solidFill>
                <a:srgbClr val="FF0000"/>
              </a:solidFill>
              <a:latin typeface="+mj-lt"/>
            </a:endParaRPr>
          </a:p>
        </p:txBody>
      </p:sp>
      <p:sp>
        <p:nvSpPr>
          <p:cNvPr id="2" name="Oval 1"/>
          <p:cNvSpPr/>
          <p:nvPr/>
        </p:nvSpPr>
        <p:spPr>
          <a:xfrm>
            <a:off x="1447800" y="4309050"/>
            <a:ext cx="304800" cy="339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8" idx="1"/>
          </p:cNvCxnSpPr>
          <p:nvPr/>
        </p:nvCxnSpPr>
        <p:spPr>
          <a:xfrm flipV="1">
            <a:off x="1752600" y="4016663"/>
            <a:ext cx="1674549" cy="49597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6"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6021"/>
            <a:ext cx="7848599" cy="1381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408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575685"/>
            <a:ext cx="7400926" cy="5129915"/>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00400" y="4292025"/>
            <a:ext cx="49530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FUNCTION #4: </a:t>
            </a:r>
            <a:r>
              <a:rPr lang="en-US" sz="2800" b="1" dirty="0" smtClean="0">
                <a:solidFill>
                  <a:srgbClr val="FF0000"/>
                </a:solidFill>
                <a:latin typeface="+mj-lt"/>
              </a:rPr>
              <a:t>Subtraction </a:t>
            </a:r>
            <a:endParaRPr lang="en-US" sz="2800" b="1" dirty="0">
              <a:solidFill>
                <a:srgbClr val="FF0000"/>
              </a:solidFill>
              <a:latin typeface="+mj-lt"/>
            </a:endParaRPr>
          </a:p>
        </p:txBody>
      </p:sp>
      <p:cxnSp>
        <p:nvCxnSpPr>
          <p:cNvPr id="12" name="Straight Arrow Connector 11"/>
          <p:cNvCxnSpPr>
            <a:stCxn id="13" idx="6"/>
          </p:cNvCxnSpPr>
          <p:nvPr/>
        </p:nvCxnSpPr>
        <p:spPr>
          <a:xfrm flipV="1">
            <a:off x="1833562" y="4546431"/>
            <a:ext cx="1290638" cy="48276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524000" y="4876800"/>
            <a:ext cx="309562"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rvfs\UserData\annelson\Desktop\CPA FUNCTION HEADING 3 JP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6021"/>
            <a:ext cx="7848599" cy="1381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492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Financial Functions Question #1C Compo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575685"/>
            <a:ext cx="7400926" cy="5129915"/>
          </a:xfrm>
          <a:prstGeom prst="rect">
            <a:avLst/>
          </a:prstGeom>
          <a:ln>
            <a:noFill/>
          </a:ln>
          <a:effectLst>
            <a:outerShdw blurRad="190500" algn="tl" rotWithShape="0">
              <a:srgbClr val="000000">
                <a:alpha val="70000"/>
              </a:srgbClr>
            </a:outerShdw>
          </a:effectLst>
          <a:scene3d>
            <a:camera prst="orthographicFront"/>
            <a:lightRig rig="threePt" dir="t"/>
          </a:scene3d>
          <a:sp3d>
            <a:bevelT w="101600" h="101600" prst="angle"/>
            <a:bevelB w="101600" h="10160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1871" y="2526267"/>
            <a:ext cx="4450129" cy="954107"/>
          </a:xfrm>
          <a:prstGeom prst="rect">
            <a:avLst/>
          </a:prstGeom>
          <a:solidFill>
            <a:srgbClr val="92D050"/>
          </a:solidFill>
          <a:scene3d>
            <a:camera prst="orthographicFront"/>
            <a:lightRig rig="threePt" dir="t"/>
          </a:scene3d>
          <a:sp3d>
            <a:bevelT prst="angle"/>
          </a:sp3d>
        </p:spPr>
        <p:txBody>
          <a:bodyPr wrap="none" rtlCol="0">
            <a:spAutoFit/>
          </a:bodyPr>
          <a:lstStyle/>
          <a:p>
            <a:pPr algn="ctr"/>
            <a:r>
              <a:rPr lang="en-US" sz="2800" b="1" dirty="0" smtClean="0">
                <a:solidFill>
                  <a:srgbClr val="7030A0"/>
                </a:solidFill>
                <a:latin typeface="+mj-lt"/>
              </a:rPr>
              <a:t>Students Must Determine </a:t>
            </a:r>
          </a:p>
          <a:p>
            <a:pPr algn="ctr"/>
            <a:r>
              <a:rPr lang="en-US" sz="2800" b="1" dirty="0" smtClean="0">
                <a:solidFill>
                  <a:srgbClr val="FF0000"/>
                </a:solidFill>
                <a:latin typeface="+mj-lt"/>
              </a:rPr>
              <a:t>Sequence of Composite </a:t>
            </a:r>
            <a:endParaRPr lang="en-US" sz="2800" b="1" dirty="0">
              <a:solidFill>
                <a:srgbClr val="FF0000"/>
              </a:solidFill>
              <a:latin typeface="+mj-lt"/>
            </a:endParaRPr>
          </a:p>
        </p:txBody>
      </p:sp>
      <p:sp>
        <p:nvSpPr>
          <p:cNvPr id="10" name="Oval 9"/>
          <p:cNvSpPr/>
          <p:nvPr/>
        </p:nvSpPr>
        <p:spPr>
          <a:xfrm>
            <a:off x="1465106" y="5791200"/>
            <a:ext cx="762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Arrow Connector 10"/>
          <p:cNvCxnSpPr/>
          <p:nvPr/>
        </p:nvCxnSpPr>
        <p:spPr>
          <a:xfrm flipH="1" flipV="1">
            <a:off x="1600200" y="3480374"/>
            <a:ext cx="245906" cy="231082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19200" y="457200"/>
            <a:ext cx="67056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BONUS FOR ADVANCED STUDENTS</a:t>
            </a:r>
            <a:r>
              <a:rPr lang="en-US" sz="3200" b="1" dirty="0" smtClean="0">
                <a:solidFill>
                  <a:srgbClr val="FF0000"/>
                </a:solidFill>
                <a:latin typeface="+mj-lt"/>
              </a:rPr>
              <a:t> </a:t>
            </a:r>
            <a:endParaRPr lang="en-US" sz="3200" b="1" dirty="0">
              <a:solidFill>
                <a:srgbClr val="FF0000"/>
              </a:solidFill>
              <a:latin typeface="+mj-lt"/>
            </a:endParaRPr>
          </a:p>
        </p:txBody>
      </p:sp>
    </p:spTree>
    <p:extLst>
      <p:ext uri="{BB962C8B-B14F-4D97-AF65-F5344CB8AC3E}">
        <p14:creationId xmlns:p14="http://schemas.microsoft.com/office/powerpoint/2010/main" val="519875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1-26 at 4.26.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200"/>
            <a:ext cx="8991600" cy="1847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Screen shot 2013-01-26 at 4.26.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203700"/>
            <a:ext cx="8960919" cy="1663700"/>
          </a:xfrm>
          <a:prstGeom prst="rect">
            <a:avLst/>
          </a:prstGeom>
          <a:scene3d>
            <a:camera prst="orthographicFront"/>
            <a:lightRig rig="threePt" dir="t"/>
          </a:scene3d>
          <a:sp3d>
            <a:bevelT w="101600" h="101600"/>
            <a:bevelB w="101600" h="101600"/>
          </a:sp3d>
        </p:spPr>
      </p:pic>
      <p:sp>
        <p:nvSpPr>
          <p:cNvPr id="7" name="WordArt 2"/>
          <p:cNvSpPr>
            <a:spLocks noChangeArrowheads="1" noChangeShapeType="1" noTextEdit="1"/>
          </p:cNvSpPr>
          <p:nvPr/>
        </p:nvSpPr>
        <p:spPr bwMode="auto">
          <a:xfrm>
            <a:off x="1074847" y="381000"/>
            <a:ext cx="6858000" cy="904875"/>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SAMPLE  FUNCTION  STANDARD</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2838299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5400" dirty="0">
                <a:solidFill>
                  <a:srgbClr val="FFC000"/>
                </a:solidFill>
                <a:effectLst>
                  <a:outerShdw blurRad="50800" dist="38100" dir="10800000" algn="r" rotWithShape="0">
                    <a:prstClr val="black">
                      <a:alpha val="40000"/>
                    </a:prstClr>
                  </a:outerShdw>
                </a:effectLst>
              </a:rPr>
              <a:t>&amp;</a:t>
            </a:r>
            <a:r>
              <a:rPr lang="en-US" sz="4400" dirty="0" smtClean="0">
                <a:solidFill>
                  <a:srgbClr val="FFC000"/>
                </a:solidFill>
                <a:effectLst>
                  <a:outerShdw blurRad="50800" dist="38100" dir="10800000" algn="r" rotWithShape="0">
                    <a:prstClr val="black">
                      <a:alpha val="40000"/>
                    </a:prstClr>
                  </a:outerShdw>
                </a:effectLst>
              </a:rPr>
              <a:t> </a:t>
            </a:r>
          </a:p>
          <a:p>
            <a:pPr algn="ctr"/>
            <a:r>
              <a:rPr lang="en-US" sz="4400" dirty="0" smtClean="0">
                <a:solidFill>
                  <a:srgbClr val="FFC000"/>
                </a:solidFill>
                <a:effectLst>
                  <a:outerShdw blurRad="50800" dist="38100" dir="10800000" algn="r" rotWithShape="0">
                    <a:prstClr val="black">
                      <a:alpha val="40000"/>
                    </a:prstClr>
                  </a:outerShdw>
                </a:effectLst>
              </a:rPr>
              <a:t>STATISTICS</a:t>
            </a:r>
            <a:r>
              <a:rPr lang="en-US" sz="6000" dirty="0" smtClean="0">
                <a:solidFill>
                  <a:srgbClr val="FFC000"/>
                </a:solidFill>
                <a:effectLst>
                  <a:outerShdw blurRad="50800" dist="38100" dir="10800000" algn="r" rotWithShape="0">
                    <a:prstClr val="black">
                      <a:alpha val="40000"/>
                    </a:prstClr>
                  </a:outerShdw>
                </a:effectLst>
              </a:rPr>
              <a:t> </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pic>
        <p:nvPicPr>
          <p:cNvPr id="12290" name="Picture 2" descr="\\srvfs\UserData\annelson\Desktop\CPA Statistic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67200"/>
            <a:ext cx="3479902" cy="25177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055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rvfs\UserData\annelson\Desktop\CPA DRAFTS &amp; MATERIALS\CPA FUNNY PICS\CPA CARTOONS\CPA STATS NEVER W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15408"/>
            <a:ext cx="8001000" cy="5334000"/>
          </a:xfrm>
          <a:prstGeom prst="rect">
            <a:avLst/>
          </a:prstGeom>
          <a:ln w="88900" cap="sq" cmpd="thickThin">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194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1-26 at 4.27.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373" y="1066800"/>
            <a:ext cx="5605227" cy="4533283"/>
          </a:xfrm>
          <a:prstGeom prst="rect">
            <a:avLst/>
          </a:prstGeom>
          <a:ln>
            <a:noFill/>
          </a:ln>
          <a:effectLst>
            <a:outerShdw blurRad="76200" dir="13500000" sy="23000" kx="1200000" algn="br" rotWithShape="0">
              <a:prstClr val="black">
                <a:alpha val="20000"/>
              </a:prstClr>
            </a:outerShdw>
          </a:effectLst>
          <a:scene3d>
            <a:camera prst="orthographicFront"/>
            <a:lightRig rig="threePt" dir="t"/>
          </a:scene3d>
          <a:sp3d>
            <a:bevelT/>
            <a:bevelB/>
          </a:sp3d>
        </p:spPr>
      </p:pic>
      <p:sp>
        <p:nvSpPr>
          <p:cNvPr id="6" name="Rectangle 5"/>
          <p:cNvSpPr/>
          <p:nvPr/>
        </p:nvSpPr>
        <p:spPr>
          <a:xfrm>
            <a:off x="190860" y="5600083"/>
            <a:ext cx="8495940" cy="369332"/>
          </a:xfrm>
          <a:prstGeom prst="rect">
            <a:avLst/>
          </a:prstGeom>
        </p:spPr>
        <p:txBody>
          <a:bodyPr wrap="square">
            <a:spAutoFit/>
          </a:bodyPr>
          <a:lstStyle/>
          <a:p>
            <a:r>
              <a:rPr lang="en-US" b="1" dirty="0"/>
              <a:t>Source: Page 67, K-12 California’s Common Core For Mathematics Updated 8/30/2012</a:t>
            </a:r>
          </a:p>
        </p:txBody>
      </p:sp>
      <p:sp>
        <p:nvSpPr>
          <p:cNvPr id="7" name="Text Box 12"/>
          <p:cNvSpPr txBox="1">
            <a:spLocks noChangeArrowheads="1"/>
          </p:cNvSpPr>
          <p:nvPr/>
        </p:nvSpPr>
        <p:spPr bwMode="auto">
          <a:xfrm>
            <a:off x="381000" y="6019800"/>
            <a:ext cx="8534399" cy="6096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CORE STANDARDS: </a:t>
            </a:r>
            <a:r>
              <a:rPr lang="en-US" sz="2800" b="1" dirty="0" smtClean="0">
                <a:solidFill>
                  <a:srgbClr val="FF0000"/>
                </a:solidFill>
                <a:latin typeface="Cambria"/>
                <a:ea typeface="Cambria"/>
                <a:cs typeface="Times New Roman"/>
              </a:rPr>
              <a:t>Link  &amp; Text In Your Package</a:t>
            </a:r>
            <a:endParaRPr lang="en-US" sz="2800" dirty="0">
              <a:solidFill>
                <a:srgbClr val="FF0000"/>
              </a:solidFill>
              <a:effectLst/>
              <a:latin typeface="Cambria"/>
              <a:ea typeface="Cambria"/>
              <a:cs typeface="Times New Roman"/>
            </a:endParaRPr>
          </a:p>
        </p:txBody>
      </p:sp>
      <p:sp>
        <p:nvSpPr>
          <p:cNvPr id="8" name="WordArt 2"/>
          <p:cNvSpPr>
            <a:spLocks noChangeArrowheads="1" noChangeShapeType="1" noTextEdit="1"/>
          </p:cNvSpPr>
          <p:nvPr/>
        </p:nvSpPr>
        <p:spPr bwMode="auto">
          <a:xfrm>
            <a:off x="1009830" y="85725"/>
            <a:ext cx="6858000" cy="904875"/>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rtl="0">
              <a:buNone/>
            </a:pPr>
            <a:r>
              <a:rPr lang="en-US" sz="2800" b="1" kern="10" spc="0" dirty="0" smtClean="0">
                <a:ln w="9525">
                  <a:solidFill>
                    <a:srgbClr val="000000"/>
                  </a:solidFill>
                  <a:round/>
                  <a:headEnd/>
                  <a:tailEnd/>
                </a:ln>
                <a:solidFill>
                  <a:srgbClr val="000000"/>
                </a:solidFill>
                <a:effectLst/>
                <a:latin typeface="Georgia"/>
              </a:rPr>
              <a:t>STATISTICS  &amp;  PROBABILITY  DOMAINS</a:t>
            </a:r>
            <a:endParaRPr lang="en-US" sz="2800" b="1" kern="10" spc="0" dirty="0">
              <a:ln w="9525">
                <a:solidFill>
                  <a:srgbClr val="000000"/>
                </a:solidFill>
                <a:round/>
                <a:headEnd/>
                <a:tailEnd/>
              </a:ln>
              <a:solidFill>
                <a:srgbClr val="000000"/>
              </a:solidFill>
              <a:effectLst/>
              <a:latin typeface="Georgia"/>
            </a:endParaRPr>
          </a:p>
        </p:txBody>
      </p:sp>
    </p:spTree>
    <p:extLst>
      <p:ext uri="{BB962C8B-B14F-4D97-AF65-F5344CB8AC3E}">
        <p14:creationId xmlns:p14="http://schemas.microsoft.com/office/powerpoint/2010/main" val="2068252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C000"/>
                </a:solidFill>
                <a:effectLst>
                  <a:outerShdw blurRad="50800" dist="38100" dir="10800000" algn="r" rotWithShape="0">
                    <a:prstClr val="black">
                      <a:alpha val="40000"/>
                    </a:prstClr>
                  </a:outerShdw>
                </a:effectLst>
              </a:rPr>
              <a:t>EXCEL &amp; </a:t>
            </a:r>
          </a:p>
          <a:p>
            <a:pPr algn="ctr"/>
            <a:r>
              <a:rPr lang="en-US" sz="4800" dirty="0" smtClean="0">
                <a:solidFill>
                  <a:srgbClr val="FFC000"/>
                </a:solidFill>
                <a:effectLst>
                  <a:outerShdw blurRad="50800" dist="38100" dir="10800000" algn="r" rotWithShape="0">
                    <a:prstClr val="black">
                      <a:alpha val="40000"/>
                    </a:prstClr>
                  </a:outerShdw>
                </a:effectLst>
              </a:rPr>
              <a:t>STUDENT </a:t>
            </a:r>
          </a:p>
          <a:p>
            <a:pPr algn="ctr"/>
            <a:r>
              <a:rPr lang="en-US" sz="4800" dirty="0" smtClean="0">
                <a:solidFill>
                  <a:srgbClr val="FFC000"/>
                </a:solidFill>
                <a:effectLst>
                  <a:outerShdw blurRad="50800" dist="38100" dir="10800000" algn="r" rotWithShape="0">
                    <a:prstClr val="black">
                      <a:alpha val="40000"/>
                    </a:prstClr>
                  </a:outerShdw>
                </a:effectLst>
              </a:rPr>
              <a:t>ENGAGEMENT</a:t>
            </a:r>
            <a:r>
              <a:rPr lang="en-US" sz="4800" dirty="0" smtClean="0">
                <a:effectLst>
                  <a:outerShdw blurRad="50800" dist="38100" dir="10800000" algn="r" rotWithShape="0">
                    <a:prstClr val="black">
                      <a:alpha val="40000"/>
                    </a:prstClr>
                  </a:outerShdw>
                </a:effectLst>
              </a:rPr>
              <a:t> </a:t>
            </a:r>
            <a:endParaRPr lang="en-US" sz="4800" dirty="0">
              <a:effectLst>
                <a:outerShdw blurRad="50800" dist="38100" dir="10800000" algn="r" rotWithShape="0">
                  <a:prstClr val="black">
                    <a:alpha val="40000"/>
                  </a:prstClr>
                </a:outerShdw>
              </a:effectLst>
            </a:endParaRPr>
          </a:p>
        </p:txBody>
      </p:sp>
      <p:sp>
        <p:nvSpPr>
          <p:cNvPr id="3" name="TextBox 2"/>
          <p:cNvSpPr txBox="1"/>
          <p:nvPr/>
        </p:nvSpPr>
        <p:spPr>
          <a:xfrm>
            <a:off x="76200" y="228600"/>
            <a:ext cx="83058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rPr>
              <a:t>INTEGRATE ART &amp; MATH: </a:t>
            </a:r>
            <a:r>
              <a:rPr lang="en-US" sz="2400" b="1" dirty="0" smtClean="0">
                <a:solidFill>
                  <a:srgbClr val="FF0000"/>
                </a:solidFill>
              </a:rPr>
              <a:t>BUT Keep The Focus On Math   </a:t>
            </a:r>
            <a:endParaRPr lang="en-US" sz="2400" b="1" dirty="0">
              <a:solidFill>
                <a:srgbClr val="FF0000"/>
              </a:solidFill>
            </a:endParaRPr>
          </a:p>
        </p:txBody>
      </p:sp>
      <p:pic>
        <p:nvPicPr>
          <p:cNvPr id="3074" name="Picture 2" descr="\\srvfs\UserData\annelson\Desktop\CPA Math in Fo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654" y="4043112"/>
            <a:ext cx="3264946" cy="27386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3822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rvfs\UserData\annelson\Desktop\CPA Interpreting Stats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763000" cy="19284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942974" y="2819400"/>
            <a:ext cx="6858000" cy="396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76200" y="1991380"/>
            <a:ext cx="80010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CATEGORICAL Variables: </a:t>
            </a:r>
            <a:r>
              <a:rPr lang="en-US" sz="2400" b="1" dirty="0" smtClean="0">
                <a:solidFill>
                  <a:srgbClr val="7030A0"/>
                </a:solidFill>
                <a:latin typeface="+mj-lt"/>
              </a:rPr>
              <a:t>Compare Proportions   </a:t>
            </a:r>
            <a:endParaRPr lang="en-US" sz="2400" b="1" dirty="0">
              <a:solidFill>
                <a:srgbClr val="7030A0"/>
              </a:solidFill>
              <a:latin typeface="+mj-lt"/>
            </a:endParaRPr>
          </a:p>
        </p:txBody>
      </p:sp>
      <p:sp>
        <p:nvSpPr>
          <p:cNvPr id="6" name="TextBox 5"/>
          <p:cNvSpPr txBox="1"/>
          <p:nvPr/>
        </p:nvSpPr>
        <p:spPr>
          <a:xfrm>
            <a:off x="6400800" y="762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2" name="Oval 1"/>
          <p:cNvSpPr/>
          <p:nvPr/>
        </p:nvSpPr>
        <p:spPr>
          <a:xfrm>
            <a:off x="1828800" y="228599"/>
            <a:ext cx="1600200" cy="559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0" y="228600"/>
            <a:ext cx="1828800" cy="559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27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762000" y="1371601"/>
            <a:ext cx="7467600" cy="4190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76200" y="405825"/>
            <a:ext cx="89154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QUANTITATIVE Variables: </a:t>
            </a:r>
            <a:r>
              <a:rPr lang="en-US" sz="2400" b="1" dirty="0" smtClean="0">
                <a:solidFill>
                  <a:srgbClr val="7030A0"/>
                </a:solidFill>
                <a:latin typeface="+mj-lt"/>
              </a:rPr>
              <a:t>Contrast Frequency Counts   </a:t>
            </a:r>
            <a:endParaRPr lang="en-US" sz="2400" b="1" dirty="0">
              <a:solidFill>
                <a:srgbClr val="7030A0"/>
              </a:solidFill>
              <a:latin typeface="+mj-lt"/>
            </a:endParaRPr>
          </a:p>
        </p:txBody>
      </p:sp>
      <p:sp>
        <p:nvSpPr>
          <p:cNvPr id="5" name="TextBox 4"/>
          <p:cNvSpPr txBox="1"/>
          <p:nvPr/>
        </p:nvSpPr>
        <p:spPr>
          <a:xfrm>
            <a:off x="304800" y="61722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4335063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a:spLocks noChangeArrowheads="1"/>
          </p:cNvSpPr>
          <p:nvPr/>
        </p:nvSpPr>
        <p:spPr bwMode="auto">
          <a:xfrm>
            <a:off x="2057400" y="228600"/>
            <a:ext cx="51816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7030A0"/>
                </a:solidFill>
                <a:latin typeface="Cambria"/>
                <a:ea typeface="Cambria"/>
                <a:cs typeface="Times New Roman"/>
              </a:rPr>
              <a:t>EXCEL  </a:t>
            </a:r>
            <a:r>
              <a:rPr lang="en-US" sz="2800" b="1" dirty="0" smtClean="0">
                <a:solidFill>
                  <a:srgbClr val="7030A0"/>
                </a:solidFill>
                <a:latin typeface="Cambria"/>
                <a:ea typeface="Cambria"/>
                <a:cs typeface="Times New Roman"/>
              </a:rPr>
              <a:t>IN  THE  CLASSROOM</a:t>
            </a:r>
            <a:endParaRPr lang="en-US" sz="2800" dirty="0">
              <a:solidFill>
                <a:srgbClr val="7030A0"/>
              </a:solidFill>
              <a:effectLst/>
              <a:latin typeface="Cambria"/>
              <a:ea typeface="Cambria"/>
              <a:cs typeface="Times New Roman"/>
            </a:endParaRPr>
          </a:p>
        </p:txBody>
      </p:sp>
      <p:sp>
        <p:nvSpPr>
          <p:cNvPr id="18" name="Text Box 12"/>
          <p:cNvSpPr txBox="1">
            <a:spLocks noChangeArrowheads="1"/>
          </p:cNvSpPr>
          <p:nvPr/>
        </p:nvSpPr>
        <p:spPr bwMode="auto">
          <a:xfrm>
            <a:off x="304800" y="1367790"/>
            <a:ext cx="38099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Traditional  Applications</a:t>
            </a:r>
            <a:endParaRPr lang="en-US" sz="2400" dirty="0">
              <a:solidFill>
                <a:srgbClr val="7030A0"/>
              </a:solidFill>
              <a:effectLst/>
              <a:latin typeface="Cambria"/>
              <a:ea typeface="Cambria"/>
              <a:cs typeface="Times New Roman"/>
            </a:endParaRPr>
          </a:p>
        </p:txBody>
      </p:sp>
      <p:sp>
        <p:nvSpPr>
          <p:cNvPr id="22" name="Text Box 12"/>
          <p:cNvSpPr txBox="1">
            <a:spLocks noChangeArrowheads="1"/>
          </p:cNvSpPr>
          <p:nvPr/>
        </p:nvSpPr>
        <p:spPr bwMode="auto">
          <a:xfrm>
            <a:off x="5943600" y="2396913"/>
            <a:ext cx="2715065"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FF0000"/>
                </a:solidFill>
                <a:latin typeface="Cambria"/>
                <a:ea typeface="Cambria"/>
                <a:cs typeface="Times New Roman"/>
              </a:rPr>
              <a:t>Function Library</a:t>
            </a:r>
            <a:endParaRPr lang="en-US" sz="2400" dirty="0">
              <a:solidFill>
                <a:srgbClr val="FF0000"/>
              </a:solidFill>
              <a:effectLst/>
              <a:latin typeface="Cambria"/>
              <a:ea typeface="Cambria"/>
              <a:cs typeface="Times New Roman"/>
            </a:endParaRPr>
          </a:p>
        </p:txBody>
      </p:sp>
      <p:sp>
        <p:nvSpPr>
          <p:cNvPr id="23" name="Notched Right Arrow 22"/>
          <p:cNvSpPr/>
          <p:nvPr/>
        </p:nvSpPr>
        <p:spPr>
          <a:xfrm rot="830718" flipV="1">
            <a:off x="4144296" y="2052025"/>
            <a:ext cx="1767816" cy="461151"/>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744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911237425"/>
              </p:ext>
            </p:extLst>
          </p:nvPr>
        </p:nvGraphicFramePr>
        <p:xfrm>
          <a:off x="685800" y="1143000"/>
          <a:ext cx="79248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95600" y="228600"/>
            <a:ext cx="6096000" cy="584775"/>
          </a:xfrm>
          <a:prstGeom prst="rect">
            <a:avLst/>
          </a:prstGeom>
          <a:solidFill>
            <a:srgbClr val="92D050"/>
          </a:solidFill>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TIME SERIES: </a:t>
            </a:r>
            <a:r>
              <a:rPr lang="en-US" sz="2400" b="1" dirty="0" smtClean="0">
                <a:solidFill>
                  <a:srgbClr val="7030A0"/>
                </a:solidFill>
                <a:latin typeface="+mj-lt"/>
              </a:rPr>
              <a:t>Bivariate Data Analysis</a:t>
            </a:r>
            <a:r>
              <a:rPr lang="en-US" b="1" dirty="0" smtClean="0">
                <a:solidFill>
                  <a:srgbClr val="7030A0"/>
                </a:solidFill>
                <a:latin typeface="+mj-lt"/>
              </a:rPr>
              <a:t>    </a:t>
            </a:r>
            <a:endParaRPr lang="en-US" b="1" dirty="0">
              <a:solidFill>
                <a:srgbClr val="7030A0"/>
              </a:solidFill>
              <a:latin typeface="+mj-lt"/>
            </a:endParaRPr>
          </a:p>
        </p:txBody>
      </p:sp>
      <p:sp>
        <p:nvSpPr>
          <p:cNvPr id="6" name="TextBox 5"/>
          <p:cNvSpPr txBox="1"/>
          <p:nvPr/>
        </p:nvSpPr>
        <p:spPr>
          <a:xfrm>
            <a:off x="76200" y="217009"/>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6879660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rvfs\UserData\annelson\Desktop\CPA Correlation JP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96" y="1629005"/>
            <a:ext cx="8070904" cy="5152795"/>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8896" y="76200"/>
            <a:ext cx="6242104" cy="1446550"/>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CORRELATION:</a:t>
            </a:r>
          </a:p>
          <a:p>
            <a:pPr algn="ctr"/>
            <a:r>
              <a:rPr lang="en-US" sz="2800" b="1" dirty="0">
                <a:solidFill>
                  <a:srgbClr val="7030A0"/>
                </a:solidFill>
                <a:latin typeface="+mj-lt"/>
              </a:rPr>
              <a:t>Are high sale volumes positively </a:t>
            </a:r>
          </a:p>
          <a:p>
            <a:pPr algn="ctr"/>
            <a:r>
              <a:rPr lang="en-US" sz="2800" b="1" dirty="0">
                <a:solidFill>
                  <a:srgbClr val="7030A0"/>
                </a:solidFill>
                <a:latin typeface="+mj-lt"/>
              </a:rPr>
              <a:t>correlated with price volatility? </a:t>
            </a:r>
          </a:p>
        </p:txBody>
      </p:sp>
      <p:sp>
        <p:nvSpPr>
          <p:cNvPr id="2" name="Rounded Rectangle 1"/>
          <p:cNvSpPr/>
          <p:nvPr/>
        </p:nvSpPr>
        <p:spPr>
          <a:xfrm>
            <a:off x="5105400" y="4205402"/>
            <a:ext cx="2971800" cy="67139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580138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4896170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r>
              <a:rPr lang="en-US" sz="4400" dirty="0" smtClean="0">
                <a:solidFill>
                  <a:srgbClr val="FFC000"/>
                </a:solidFill>
                <a:effectLst>
                  <a:outerShdw blurRad="50800" dist="38100" dir="10800000" algn="r" rotWithShape="0">
                    <a:prstClr val="black">
                      <a:alpha val="40000"/>
                    </a:prstClr>
                  </a:outerShdw>
                </a:effectLst>
              </a:rPr>
              <a:t> </a:t>
            </a:r>
          </a:p>
          <a:p>
            <a:pPr algn="ctr"/>
            <a:r>
              <a:rPr lang="en-US" sz="4400" dirty="0">
                <a:solidFill>
                  <a:srgbClr val="FFC000"/>
                </a:solidFill>
                <a:effectLst>
                  <a:outerShdw blurRad="50800" dist="38100" dir="10800000" algn="r" rotWithShape="0">
                    <a:prstClr val="black">
                      <a:alpha val="40000"/>
                    </a:prstClr>
                  </a:outerShdw>
                </a:effectLst>
              </a:rPr>
              <a:t>&amp;</a:t>
            </a:r>
            <a:endParaRPr lang="en-US" sz="4400" dirty="0" smtClean="0">
              <a:solidFill>
                <a:srgbClr val="FFC000"/>
              </a:solidFill>
              <a:effectLst>
                <a:outerShdw blurRad="50800" dist="38100" dir="10800000" algn="r" rotWithShape="0">
                  <a:prstClr val="black">
                    <a:alpha val="40000"/>
                  </a:prstClr>
                </a:outerShdw>
              </a:effectLst>
            </a:endParaRPr>
          </a:p>
          <a:p>
            <a:pPr algn="ctr"/>
            <a:r>
              <a:rPr lang="en-US" sz="4400" dirty="0" smtClean="0">
                <a:solidFill>
                  <a:srgbClr val="FFC000"/>
                </a:solidFill>
                <a:effectLst>
                  <a:outerShdw blurRad="50800" dist="38100" dir="10800000" algn="r" rotWithShape="0">
                    <a:prstClr val="black">
                      <a:alpha val="40000"/>
                    </a:prstClr>
                  </a:outerShdw>
                </a:effectLst>
              </a:rPr>
              <a:t>PROBABILITY</a:t>
            </a:r>
            <a:r>
              <a:rPr lang="en-US" sz="6000" dirty="0" smtClean="0">
                <a:solidFill>
                  <a:srgbClr val="FFC000"/>
                </a:solidFill>
                <a:effectLst>
                  <a:outerShdw blurRad="50800" dist="38100" dir="10800000" algn="r" rotWithShape="0">
                    <a:prstClr val="black">
                      <a:alpha val="40000"/>
                    </a:prstClr>
                  </a:outerShdw>
                </a:effectLst>
              </a:rPr>
              <a:t> </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5946862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rvfs\UserData\annelson\Desktop\CPA DRAFTS &amp; MATERIALS\CPA FUNNY PICS\CPA CARTOONS\CPA STAT 65.6% POSSI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552"/>
            <a:ext cx="7162800" cy="6346648"/>
          </a:xfrm>
          <a:prstGeom prst="rect">
            <a:avLst/>
          </a:prstGeom>
          <a:ln w="88900" cap="sq" cmpd="thickThin">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0024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fs\UserData\annelson\Desktop\CPA Conditional Prob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15" y="1338657"/>
            <a:ext cx="9033315" cy="18617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WordArt 2"/>
          <p:cNvSpPr>
            <a:spLocks noChangeArrowheads="1" noChangeShapeType="1" noTextEdit="1"/>
          </p:cNvSpPr>
          <p:nvPr/>
        </p:nvSpPr>
        <p:spPr bwMode="auto">
          <a:xfrm>
            <a:off x="838200" y="529048"/>
            <a:ext cx="7239000" cy="91875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200" b="1" kern="10" spc="0" dirty="0" smtClean="0">
                <a:ln w="9525">
                  <a:solidFill>
                    <a:srgbClr val="000000"/>
                  </a:solidFill>
                  <a:round/>
                  <a:headEnd/>
                  <a:tailEnd/>
                </a:ln>
                <a:effectLst/>
                <a:latin typeface="Georgia"/>
              </a:rPr>
              <a:t>SAMPLE  PROBABILITY  STANDARD</a:t>
            </a:r>
            <a:endParaRPr lang="en-US" sz="3200" b="1" kern="10" spc="0" dirty="0">
              <a:ln w="9525">
                <a:solidFill>
                  <a:srgbClr val="000000"/>
                </a:solidFill>
                <a:round/>
                <a:headEnd/>
                <a:tailEnd/>
              </a:ln>
              <a:effectLst/>
              <a:latin typeface="Georgia"/>
            </a:endParaRPr>
          </a:p>
        </p:txBody>
      </p:sp>
    </p:spTree>
    <p:extLst>
      <p:ext uri="{BB962C8B-B14F-4D97-AF65-F5344CB8AC3E}">
        <p14:creationId xmlns:p14="http://schemas.microsoft.com/office/powerpoint/2010/main" val="36035654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fs\UserData\annelson\Desktop\CPA Conditional Prob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15" y="1338657"/>
            <a:ext cx="9033315" cy="18617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WordArt 2"/>
          <p:cNvSpPr>
            <a:spLocks noChangeArrowheads="1" noChangeShapeType="1" noTextEdit="1"/>
          </p:cNvSpPr>
          <p:nvPr/>
        </p:nvSpPr>
        <p:spPr bwMode="auto">
          <a:xfrm>
            <a:off x="838200" y="529048"/>
            <a:ext cx="7239000" cy="91875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200" b="1" kern="10" spc="0" dirty="0" smtClean="0">
                <a:ln w="9525">
                  <a:solidFill>
                    <a:srgbClr val="000000"/>
                  </a:solidFill>
                  <a:round/>
                  <a:headEnd/>
                  <a:tailEnd/>
                </a:ln>
                <a:effectLst/>
                <a:latin typeface="Georgia"/>
              </a:rPr>
              <a:t>SAMPLE  PROBABILITY  STANDARD</a:t>
            </a:r>
            <a:endParaRPr lang="en-US" sz="3200" b="1" kern="10" spc="0" dirty="0">
              <a:ln w="9525">
                <a:solidFill>
                  <a:srgbClr val="000000"/>
                </a:solidFill>
                <a:round/>
                <a:headEnd/>
                <a:tailEnd/>
              </a:ln>
              <a:effectLst/>
              <a:latin typeface="Georgia"/>
            </a:endParaRPr>
          </a:p>
        </p:txBody>
      </p:sp>
      <p:pic>
        <p:nvPicPr>
          <p:cNvPr id="4" name="Picture 3" descr="Screen shot 2013-01-26 at 4.3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86" y="3910013"/>
            <a:ext cx="9297386" cy="18049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69850" h="69850"/>
            <a:contourClr>
              <a:srgbClr val="969696"/>
            </a:contourClr>
          </a:sp3d>
        </p:spPr>
      </p:pic>
      <p:sp>
        <p:nvSpPr>
          <p:cNvPr id="5" name="Oval 4"/>
          <p:cNvSpPr/>
          <p:nvPr/>
        </p:nvSpPr>
        <p:spPr>
          <a:xfrm>
            <a:off x="4114800" y="3886200"/>
            <a:ext cx="4191000" cy="762000"/>
          </a:xfrm>
          <a:prstGeom prst="ellipse">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3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rvfs\UserData\annelson\Desktop\Use Probability Rules Capture #2.JPG"/>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458200" cy="4191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101600" h="101600" prst="angle"/>
            <a:bevelB w="101600" h="101600"/>
            <a:contourClr>
              <a:srgbClr val="C0C0C0"/>
            </a:contourClr>
          </a:sp3d>
        </p:spPr>
      </p:pic>
      <p:sp>
        <p:nvSpPr>
          <p:cNvPr id="8" name="Oval 7"/>
          <p:cNvSpPr/>
          <p:nvPr/>
        </p:nvSpPr>
        <p:spPr>
          <a:xfrm>
            <a:off x="1295400" y="4998720"/>
            <a:ext cx="3531093" cy="33528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een shot 2013-01-26 at 4.3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6213"/>
            <a:ext cx="9297386" cy="18049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69850" h="69850"/>
            <a:contourClr>
              <a:srgbClr val="969696"/>
            </a:contourClr>
          </a:sp3d>
        </p:spPr>
      </p:pic>
      <p:sp>
        <p:nvSpPr>
          <p:cNvPr id="13" name="Oval 12"/>
          <p:cNvSpPr/>
          <p:nvPr/>
        </p:nvSpPr>
        <p:spPr>
          <a:xfrm>
            <a:off x="4039586" y="152400"/>
            <a:ext cx="4191000" cy="762000"/>
          </a:xfrm>
          <a:prstGeom prst="ellipse">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2"/>
          <p:cNvSpPr txBox="1">
            <a:spLocks noChangeArrowheads="1"/>
          </p:cNvSpPr>
          <p:nvPr/>
        </p:nvSpPr>
        <p:spPr bwMode="auto">
          <a:xfrm>
            <a:off x="5257800" y="6096000"/>
            <a:ext cx="3734293" cy="618186"/>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Copy In Your Package</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2448505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4000" dirty="0" smtClean="0">
                <a:solidFill>
                  <a:srgbClr val="FFC000"/>
                </a:solidFill>
                <a:effectLst>
                  <a:outerShdw blurRad="50800" dist="38100" dir="10800000" algn="r" rotWithShape="0">
                    <a:prstClr val="black">
                      <a:alpha val="40000"/>
                    </a:prstClr>
                  </a:outerShdw>
                </a:effectLst>
              </a:rPr>
              <a:t>&amp;</a:t>
            </a:r>
          </a:p>
          <a:p>
            <a:pPr algn="ctr"/>
            <a:r>
              <a:rPr lang="en-US" sz="4800" dirty="0" smtClean="0">
                <a:solidFill>
                  <a:srgbClr val="FFC000"/>
                </a:solidFill>
                <a:effectLst>
                  <a:outerShdw blurRad="50800" dist="38100" dir="10800000" algn="r" rotWithShape="0">
                    <a:prstClr val="black">
                      <a:alpha val="40000"/>
                    </a:prstClr>
                  </a:outerShdw>
                </a:effectLst>
              </a:rPr>
              <a:t>Grid Power</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152400" y="152400"/>
            <a:ext cx="7010400" cy="5334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DESIGNING  INSTRUCTION: </a:t>
            </a:r>
            <a:r>
              <a:rPr lang="en-US" sz="2800" b="1" dirty="0" smtClean="0">
                <a:solidFill>
                  <a:srgbClr val="FF0000"/>
                </a:solidFill>
                <a:latin typeface="Cambria"/>
                <a:ea typeface="Cambria"/>
                <a:cs typeface="Times New Roman"/>
              </a:rPr>
              <a:t>Quick &amp; Clean </a:t>
            </a:r>
            <a:endParaRPr lang="en-US" sz="2800" dirty="0">
              <a:solidFill>
                <a:srgbClr val="FF0000"/>
              </a:solidFill>
              <a:effectLst/>
              <a:latin typeface="Cambria"/>
              <a:ea typeface="Cambria"/>
              <a:cs typeface="Times New Roman"/>
            </a:endParaRPr>
          </a:p>
        </p:txBody>
      </p:sp>
      <p:pic>
        <p:nvPicPr>
          <p:cNvPr id="4098" name="Picture 2" descr="\\srvfs\UserData\annelson\Desktop\CPA Power of Gri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515783" cy="26368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080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rvfs\UserData\annelson\Desktop\Use Probability Rules Capture #3.JP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458200" cy="4648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101600" h="101600" prst="angle"/>
            <a:bevelB w="101600" h="101600"/>
            <a:contourClr>
              <a:srgbClr val="C0C0C0"/>
            </a:contourClr>
          </a:sp3d>
        </p:spPr>
      </p:pic>
      <p:pic>
        <p:nvPicPr>
          <p:cNvPr id="8" name="Picture 7" descr="Screen shot 2013-01-13 at 2.43.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04800"/>
            <a:ext cx="8839200" cy="5239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12"/>
          <p:cNvSpPr txBox="1">
            <a:spLocks noChangeArrowheads="1"/>
          </p:cNvSpPr>
          <p:nvPr/>
        </p:nvSpPr>
        <p:spPr bwMode="auto">
          <a:xfrm>
            <a:off x="0" y="6096000"/>
            <a:ext cx="9067800" cy="5334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PROCTORING: </a:t>
            </a:r>
            <a:r>
              <a:rPr lang="en-US" sz="2800" b="1" dirty="0" smtClean="0">
                <a:solidFill>
                  <a:srgbClr val="FF0000"/>
                </a:solidFill>
                <a:latin typeface="Cambria"/>
                <a:ea typeface="Cambria"/>
                <a:cs typeface="Times New Roman"/>
              </a:rPr>
              <a:t>Color Coded Worksheet Limits Cheating</a:t>
            </a:r>
            <a:endParaRPr lang="en-US" sz="28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8992331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rvfs\UserData\annelson\Desktop\Use Probability Rules Capture #4.JPG"/>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839200" cy="4343400"/>
          </a:xfrm>
          <a:prstGeom prst="rect">
            <a:avLst/>
          </a:prstGeom>
          <a:noFill/>
          <a:ln>
            <a:noFill/>
          </a:ln>
          <a:effectLst>
            <a:outerShdw blurRad="76200" dir="13500000" sy="23000" kx="1200000" algn="br" rotWithShape="0">
              <a:prstClr val="black">
                <a:alpha val="20000"/>
              </a:prstClr>
            </a:outerShdw>
          </a:effectLst>
          <a:scene3d>
            <a:camera prst="orthographicFront"/>
            <a:lightRig rig="threePt" dir="t"/>
          </a:scene3d>
          <a:sp3d>
            <a:bevelT w="101600" h="101600" prst="angle"/>
            <a:bevelB w="101600" h="101600"/>
          </a:sp3d>
        </p:spPr>
      </p:pic>
      <p:sp>
        <p:nvSpPr>
          <p:cNvPr id="5" name="Text Box 12"/>
          <p:cNvSpPr txBox="1">
            <a:spLocks noChangeArrowheads="1"/>
          </p:cNvSpPr>
          <p:nvPr/>
        </p:nvSpPr>
        <p:spPr bwMode="auto">
          <a:xfrm>
            <a:off x="76200" y="5630214"/>
            <a:ext cx="8991600" cy="618186"/>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HIGHLIGHT  ROWS:</a:t>
            </a:r>
            <a:r>
              <a:rPr lang="en-US" sz="2800" b="1" dirty="0" smtClean="0">
                <a:solidFill>
                  <a:srgbClr val="FF0000"/>
                </a:solidFill>
                <a:latin typeface="Cambria"/>
                <a:ea typeface="Cambria"/>
                <a:cs typeface="Times New Roman"/>
              </a:rPr>
              <a:t> </a:t>
            </a:r>
            <a:r>
              <a:rPr lang="en-US" sz="2800" b="1" dirty="0" smtClean="0">
                <a:solidFill>
                  <a:srgbClr val="7030A0"/>
                </a:solidFill>
                <a:latin typeface="Cambria"/>
                <a:ea typeface="Cambria"/>
                <a:cs typeface="Times New Roman"/>
              </a:rPr>
              <a:t>Limited Sample Set You Can See </a:t>
            </a:r>
            <a:endParaRPr lang="en-US" sz="2800" dirty="0">
              <a:solidFill>
                <a:srgbClr val="7030A0"/>
              </a:solidFill>
              <a:effectLst/>
              <a:latin typeface="Cambria"/>
              <a:ea typeface="Cambria"/>
              <a:cs typeface="Times New Roman"/>
            </a:endParaRPr>
          </a:p>
        </p:txBody>
      </p:sp>
      <p:pic>
        <p:nvPicPr>
          <p:cNvPr id="6146" name="Picture 2" descr="\\srvfs\UserData\annelson\Desktop\CPA Conditional Probability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8858777" cy="13836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953000" y="762000"/>
            <a:ext cx="2743200" cy="5334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493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a:spLocks noChangeArrowheads="1"/>
          </p:cNvSpPr>
          <p:nvPr/>
        </p:nvSpPr>
        <p:spPr bwMode="auto">
          <a:xfrm>
            <a:off x="2057400" y="228600"/>
            <a:ext cx="51816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7030A0"/>
                </a:solidFill>
                <a:latin typeface="Cambria"/>
                <a:ea typeface="Cambria"/>
                <a:cs typeface="Times New Roman"/>
              </a:rPr>
              <a:t>EXCEL  </a:t>
            </a:r>
            <a:r>
              <a:rPr lang="en-US" sz="2800" b="1" dirty="0" smtClean="0">
                <a:solidFill>
                  <a:srgbClr val="7030A0"/>
                </a:solidFill>
                <a:latin typeface="Cambria"/>
                <a:ea typeface="Cambria"/>
                <a:cs typeface="Times New Roman"/>
              </a:rPr>
              <a:t>IN  THE  CLASSROOM</a:t>
            </a:r>
            <a:endParaRPr lang="en-US" sz="2800" dirty="0">
              <a:solidFill>
                <a:srgbClr val="7030A0"/>
              </a:solidFill>
              <a:effectLst/>
              <a:latin typeface="Cambria"/>
              <a:ea typeface="Cambria"/>
              <a:cs typeface="Times New Roman"/>
            </a:endParaRPr>
          </a:p>
        </p:txBody>
      </p:sp>
      <p:sp>
        <p:nvSpPr>
          <p:cNvPr id="18" name="Text Box 12"/>
          <p:cNvSpPr txBox="1">
            <a:spLocks noChangeArrowheads="1"/>
          </p:cNvSpPr>
          <p:nvPr/>
        </p:nvSpPr>
        <p:spPr bwMode="auto">
          <a:xfrm>
            <a:off x="304800" y="1367790"/>
            <a:ext cx="38099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Traditional  Applications</a:t>
            </a:r>
            <a:endParaRPr lang="en-US" sz="2400" dirty="0">
              <a:solidFill>
                <a:srgbClr val="7030A0"/>
              </a:solidFill>
              <a:effectLst/>
              <a:latin typeface="Cambria"/>
              <a:ea typeface="Cambria"/>
              <a:cs typeface="Times New Roman"/>
            </a:endParaRPr>
          </a:p>
        </p:txBody>
      </p:sp>
      <p:sp>
        <p:nvSpPr>
          <p:cNvPr id="21" name="Text Box 12"/>
          <p:cNvSpPr txBox="1">
            <a:spLocks noChangeArrowheads="1"/>
          </p:cNvSpPr>
          <p:nvPr/>
        </p:nvSpPr>
        <p:spPr bwMode="auto">
          <a:xfrm>
            <a:off x="381001" y="3352800"/>
            <a:ext cx="33527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FF0000"/>
                </a:solidFill>
                <a:latin typeface="Cambria"/>
                <a:ea typeface="Cambria"/>
                <a:cs typeface="Times New Roman"/>
              </a:rPr>
              <a:t>Design of Curriculum</a:t>
            </a:r>
            <a:endParaRPr lang="en-US" sz="2400" dirty="0">
              <a:solidFill>
                <a:srgbClr val="FF0000"/>
              </a:solidFill>
              <a:effectLst/>
              <a:latin typeface="Cambria"/>
              <a:ea typeface="Cambria"/>
              <a:cs typeface="Times New Roman"/>
            </a:endParaRPr>
          </a:p>
        </p:txBody>
      </p:sp>
      <p:sp>
        <p:nvSpPr>
          <p:cNvPr id="22" name="Text Box 12"/>
          <p:cNvSpPr txBox="1">
            <a:spLocks noChangeArrowheads="1"/>
          </p:cNvSpPr>
          <p:nvPr/>
        </p:nvSpPr>
        <p:spPr bwMode="auto">
          <a:xfrm>
            <a:off x="5943600" y="2434590"/>
            <a:ext cx="2715065"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Function Library</a:t>
            </a:r>
            <a:endParaRPr lang="en-US" sz="2400" dirty="0">
              <a:solidFill>
                <a:srgbClr val="7030A0"/>
              </a:solidFill>
              <a:effectLst/>
              <a:latin typeface="Cambria"/>
              <a:ea typeface="Cambria"/>
              <a:cs typeface="Times New Roman"/>
            </a:endParaRPr>
          </a:p>
        </p:txBody>
      </p:sp>
      <p:sp>
        <p:nvSpPr>
          <p:cNvPr id="25" name="Notched Right Arrow 24"/>
          <p:cNvSpPr/>
          <p:nvPr/>
        </p:nvSpPr>
        <p:spPr>
          <a:xfrm rot="9874649" flipV="1">
            <a:off x="3827733" y="3157122"/>
            <a:ext cx="2021935" cy="407141"/>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68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4000" dirty="0" smtClean="0">
                <a:solidFill>
                  <a:srgbClr val="FFC000"/>
                </a:solidFill>
                <a:effectLst>
                  <a:outerShdw blurRad="50800" dist="38100" dir="10800000" algn="r" rotWithShape="0">
                    <a:prstClr val="black">
                      <a:alpha val="40000"/>
                    </a:prstClr>
                  </a:outerShdw>
                </a:effectLst>
              </a:rPr>
              <a:t>&amp;</a:t>
            </a:r>
          </a:p>
          <a:p>
            <a:pPr algn="ctr"/>
            <a:r>
              <a:rPr lang="en-US" sz="3600" dirty="0" smtClean="0">
                <a:solidFill>
                  <a:srgbClr val="FFC000"/>
                </a:solidFill>
                <a:effectLst>
                  <a:outerShdw blurRad="50800" dist="38100" dir="10800000" algn="r" rotWithShape="0">
                    <a:prstClr val="black">
                      <a:alpha val="40000"/>
                    </a:prstClr>
                  </a:outerShdw>
                </a:effectLst>
              </a:rPr>
              <a:t>Graphic Organizers</a:t>
            </a:r>
            <a:r>
              <a:rPr lang="en-US" sz="3600" dirty="0" smtClean="0">
                <a:effectLst>
                  <a:outerShdw blurRad="50800" dist="38100" dir="10800000" algn="r" rotWithShape="0">
                    <a:prstClr val="black">
                      <a:alpha val="40000"/>
                    </a:prstClr>
                  </a:outerShdw>
                </a:effectLst>
              </a:rPr>
              <a:t> </a:t>
            </a:r>
            <a:endParaRPr lang="en-US" sz="3600"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152400" y="304800"/>
            <a:ext cx="6781800" cy="52959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GRAPHIC ORGANIZERS TO THE RESCUE!</a:t>
            </a:r>
            <a:endParaRPr lang="en-US" sz="2800" dirty="0">
              <a:solidFill>
                <a:srgbClr val="7030A0"/>
              </a:solidFill>
              <a:effectLst/>
              <a:latin typeface="Cambria"/>
              <a:ea typeface="Cambria"/>
              <a:cs typeface="Times New Roman"/>
            </a:endParaRPr>
          </a:p>
        </p:txBody>
      </p:sp>
      <p:pic>
        <p:nvPicPr>
          <p:cNvPr id="4" name="Picture 2" descr="\\srvfs\UserData\annelson\Desktop\CPA He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188" y="3505201"/>
            <a:ext cx="2438273" cy="3244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1670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fs\UserData\annelson\Desktop\CPA Conditional Prob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15" y="1219200"/>
            <a:ext cx="9033315" cy="18617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Screen shot 2013-01-26 at 4.28.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00" y="3352800"/>
            <a:ext cx="8673400" cy="3124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sp>
        <p:nvSpPr>
          <p:cNvPr id="2" name="WordArt 2"/>
          <p:cNvSpPr>
            <a:spLocks noChangeArrowheads="1" noChangeShapeType="1" noTextEdit="1"/>
          </p:cNvSpPr>
          <p:nvPr/>
        </p:nvSpPr>
        <p:spPr bwMode="auto">
          <a:xfrm>
            <a:off x="838200" y="529048"/>
            <a:ext cx="7239000" cy="918752"/>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200" b="1" kern="10" spc="0" dirty="0" smtClean="0">
                <a:ln w="9525">
                  <a:solidFill>
                    <a:srgbClr val="000000"/>
                  </a:solidFill>
                  <a:round/>
                  <a:headEnd/>
                  <a:tailEnd/>
                </a:ln>
                <a:effectLst/>
                <a:latin typeface="Georgia"/>
              </a:rPr>
              <a:t>SAMPLE  PROBABILITY  STANDARD</a:t>
            </a:r>
            <a:endParaRPr lang="en-US" sz="3200" b="1" kern="10" spc="0" dirty="0">
              <a:ln w="9525">
                <a:solidFill>
                  <a:srgbClr val="000000"/>
                </a:solidFill>
                <a:round/>
                <a:headEnd/>
                <a:tailEnd/>
              </a:ln>
              <a:effectLst/>
              <a:latin typeface="Georgia"/>
            </a:endParaRPr>
          </a:p>
        </p:txBody>
      </p:sp>
      <p:sp>
        <p:nvSpPr>
          <p:cNvPr id="4" name="Oval 3"/>
          <p:cNvSpPr/>
          <p:nvPr/>
        </p:nvSpPr>
        <p:spPr>
          <a:xfrm>
            <a:off x="1752600" y="3810000"/>
            <a:ext cx="2362200" cy="685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4388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rvfs\UserData\annelson\Desktop\Draw Normal Curve Full Screen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85800"/>
            <a:ext cx="8655797" cy="4953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Oval 1"/>
          <p:cNvSpPr/>
          <p:nvPr/>
        </p:nvSpPr>
        <p:spPr>
          <a:xfrm>
            <a:off x="228600" y="4611710"/>
            <a:ext cx="1219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2" idx="3"/>
          </p:cNvCxnSpPr>
          <p:nvPr/>
        </p:nvCxnSpPr>
        <p:spPr>
          <a:xfrm>
            <a:off x="407148" y="4871873"/>
            <a:ext cx="354852" cy="7669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5633" y="5638800"/>
            <a:ext cx="4424967"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DRAW NORMAL CURVE:</a:t>
            </a:r>
            <a:r>
              <a:rPr lang="en-US" sz="2800" b="1" dirty="0" smtClean="0">
                <a:solidFill>
                  <a:srgbClr val="7030A0"/>
                </a:solidFill>
              </a:rPr>
              <a:t> </a:t>
            </a:r>
          </a:p>
          <a:p>
            <a:pPr algn="ctr"/>
            <a:r>
              <a:rPr lang="en-US" sz="2800" b="1" dirty="0" smtClean="0">
                <a:solidFill>
                  <a:srgbClr val="FF0000"/>
                </a:solidFill>
              </a:rPr>
              <a:t>Sequenced Instruction  </a:t>
            </a:r>
            <a:endParaRPr lang="en-US" sz="2800" b="1" dirty="0">
              <a:solidFill>
                <a:srgbClr val="FF0000"/>
              </a:solidFill>
            </a:endParaRPr>
          </a:p>
        </p:txBody>
      </p:sp>
      <p:sp>
        <p:nvSpPr>
          <p:cNvPr id="10" name="Text Box 12"/>
          <p:cNvSpPr txBox="1">
            <a:spLocks noChangeArrowheads="1"/>
          </p:cNvSpPr>
          <p:nvPr/>
        </p:nvSpPr>
        <p:spPr bwMode="auto">
          <a:xfrm>
            <a:off x="838200" y="421005"/>
            <a:ext cx="7386033" cy="52959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7030A0"/>
                </a:solidFill>
                <a:latin typeface="Cambria"/>
                <a:ea typeface="Cambria"/>
                <a:cs typeface="Times New Roman"/>
              </a:rPr>
              <a:t>NORMAL CURVE LESSON: </a:t>
            </a:r>
            <a:r>
              <a:rPr lang="en-US" sz="2400" b="1" dirty="0" smtClean="0">
                <a:solidFill>
                  <a:srgbClr val="FF0000"/>
                </a:solidFill>
                <a:latin typeface="Cambria"/>
                <a:ea typeface="Cambria"/>
                <a:cs typeface="Times New Roman"/>
              </a:rPr>
              <a:t>Copy In Your Package</a:t>
            </a:r>
            <a:endParaRPr lang="en-US" sz="2400" dirty="0">
              <a:solidFill>
                <a:srgbClr val="FF0000"/>
              </a:solidFill>
              <a:effectLst/>
              <a:latin typeface="Cambria"/>
              <a:ea typeface="Cambria"/>
              <a:cs typeface="Times New Roman"/>
            </a:endParaRPr>
          </a:p>
        </p:txBody>
      </p:sp>
    </p:spTree>
    <p:extLst>
      <p:ext uri="{BB962C8B-B14F-4D97-AF65-F5344CB8AC3E}">
        <p14:creationId xmlns:p14="http://schemas.microsoft.com/office/powerpoint/2010/main" val="34602569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rvfs\UserData\annelson\Desktop\Draw Normal Curve Full Screen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 y="76200"/>
            <a:ext cx="8601075" cy="518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85725" y="5572780"/>
            <a:ext cx="4562475"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PROGRESS SNAPSHOT: </a:t>
            </a:r>
            <a:endParaRPr lang="en-US" sz="3200" b="1" dirty="0" smtClean="0">
              <a:solidFill>
                <a:srgbClr val="FF0000"/>
              </a:solidFill>
              <a:latin typeface="+mj-lt"/>
            </a:endParaRPr>
          </a:p>
          <a:p>
            <a:pPr algn="ctr"/>
            <a:r>
              <a:rPr lang="en-US" sz="2800" b="1" dirty="0" smtClean="0">
                <a:solidFill>
                  <a:srgbClr val="FF0000"/>
                </a:solidFill>
                <a:latin typeface="+mj-lt"/>
              </a:rPr>
              <a:t>Compare Work To Sample  </a:t>
            </a:r>
            <a:endParaRPr lang="en-US" sz="2800" b="1" dirty="0">
              <a:solidFill>
                <a:srgbClr val="FF0000"/>
              </a:solidFill>
              <a:latin typeface="+mj-lt"/>
            </a:endParaRPr>
          </a:p>
        </p:txBody>
      </p:sp>
      <p:cxnSp>
        <p:nvCxnSpPr>
          <p:cNvPr id="7" name="Straight Arrow Connector 6"/>
          <p:cNvCxnSpPr/>
          <p:nvPr/>
        </p:nvCxnSpPr>
        <p:spPr>
          <a:xfrm flipH="1">
            <a:off x="1824507" y="4645858"/>
            <a:ext cx="29563" cy="9269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210614" y="4267200"/>
            <a:ext cx="1227786"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2374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rvfs\UserData\annelson\Desktop\Draw Normal Curve Full Screen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39700"/>
            <a:ext cx="8686800" cy="5041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Oval 5"/>
          <p:cNvSpPr/>
          <p:nvPr/>
        </p:nvSpPr>
        <p:spPr>
          <a:xfrm>
            <a:off x="2286000" y="4343400"/>
            <a:ext cx="1295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5715000"/>
            <a:ext cx="5334000"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INSTRUCTION PROCEEDS:</a:t>
            </a:r>
            <a:r>
              <a:rPr lang="en-US" sz="2800" b="1" dirty="0" smtClean="0">
                <a:solidFill>
                  <a:srgbClr val="7030A0"/>
                </a:solidFill>
                <a:latin typeface="+mj-lt"/>
              </a:rPr>
              <a:t> </a:t>
            </a:r>
          </a:p>
          <a:p>
            <a:pPr algn="ctr"/>
            <a:r>
              <a:rPr lang="en-US" sz="2800" b="1" dirty="0" smtClean="0">
                <a:solidFill>
                  <a:srgbClr val="FF0000"/>
                </a:solidFill>
                <a:latin typeface="+mj-lt"/>
              </a:rPr>
              <a:t>Shading The Probability Region  </a:t>
            </a:r>
            <a:endParaRPr lang="en-US" sz="2800" b="1" dirty="0">
              <a:solidFill>
                <a:srgbClr val="FF0000"/>
              </a:solidFill>
              <a:latin typeface="+mj-lt"/>
            </a:endParaRPr>
          </a:p>
        </p:txBody>
      </p:sp>
      <p:cxnSp>
        <p:nvCxnSpPr>
          <p:cNvPr id="3" name="Straight Arrow Connector 2"/>
          <p:cNvCxnSpPr>
            <a:stCxn id="6" idx="4"/>
          </p:cNvCxnSpPr>
          <p:nvPr/>
        </p:nvCxnSpPr>
        <p:spPr>
          <a:xfrm>
            <a:off x="2933700" y="4648200"/>
            <a:ext cx="1143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228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rvfs\UserData\annelson\Desktop\Draw Normal Curve Full Screen #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8686800" cy="5029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Oval 1"/>
          <p:cNvSpPr/>
          <p:nvPr/>
        </p:nvSpPr>
        <p:spPr>
          <a:xfrm>
            <a:off x="3276600" y="4343400"/>
            <a:ext cx="14478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5715000"/>
            <a:ext cx="7086600"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INTEGRATE ART: </a:t>
            </a:r>
          </a:p>
          <a:p>
            <a:pPr algn="ctr"/>
            <a:r>
              <a:rPr lang="en-US" sz="2800" b="1" dirty="0" smtClean="0">
                <a:solidFill>
                  <a:srgbClr val="FF0000"/>
                </a:solidFill>
                <a:latin typeface="+mj-lt"/>
              </a:rPr>
              <a:t>Students Enjoy Personalizing Their Work </a:t>
            </a:r>
            <a:endParaRPr lang="en-US" sz="2800" b="1" dirty="0">
              <a:solidFill>
                <a:srgbClr val="FF0000"/>
              </a:solidFill>
              <a:latin typeface="+mj-lt"/>
            </a:endParaRPr>
          </a:p>
        </p:txBody>
      </p:sp>
      <p:cxnSp>
        <p:nvCxnSpPr>
          <p:cNvPr id="4" name="Straight Arrow Connector 3"/>
          <p:cNvCxnSpPr/>
          <p:nvPr/>
        </p:nvCxnSpPr>
        <p:spPr>
          <a:xfrm flipH="1">
            <a:off x="3581400" y="4800600"/>
            <a:ext cx="1524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5296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rvfs\UserData\annelson\Desktop\CPA Normal Curve Labe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 y="1333500"/>
            <a:ext cx="8922327" cy="4686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5800" y="762000"/>
            <a:ext cx="8077200" cy="461665"/>
          </a:xfrm>
          <a:prstGeom prst="rect">
            <a:avLst/>
          </a:prstGeom>
          <a:solidFill>
            <a:srgbClr val="92D050"/>
          </a:solidFill>
          <a:ln>
            <a:noFill/>
          </a:ln>
          <a:scene3d>
            <a:camera prst="orthographicFront"/>
            <a:lightRig rig="threePt" dir="t"/>
          </a:scene3d>
          <a:sp3d>
            <a:bevelT prst="angle"/>
          </a:sp3d>
        </p:spPr>
        <p:txBody>
          <a:bodyPr wrap="square" rtlCol="0">
            <a:spAutoFit/>
          </a:bodyPr>
          <a:lstStyle/>
          <a:p>
            <a:r>
              <a:rPr lang="en-US" sz="2400" b="1" dirty="0" smtClean="0">
                <a:solidFill>
                  <a:srgbClr val="7030A0"/>
                </a:solidFill>
                <a:latin typeface="+mj-lt"/>
              </a:rPr>
              <a:t>Students Highlight </a:t>
            </a:r>
            <a:r>
              <a:rPr lang="en-US" sz="2400" b="1" dirty="0">
                <a:solidFill>
                  <a:srgbClr val="7030A0"/>
                </a:solidFill>
                <a:latin typeface="+mj-lt"/>
              </a:rPr>
              <a:t>K</a:t>
            </a:r>
            <a:r>
              <a:rPr lang="en-US" sz="2400" b="1" dirty="0" smtClean="0">
                <a:solidFill>
                  <a:srgbClr val="7030A0"/>
                </a:solidFill>
                <a:latin typeface="+mj-lt"/>
              </a:rPr>
              <a:t>ey</a:t>
            </a:r>
            <a:r>
              <a:rPr lang="en-US" sz="2400" b="1" dirty="0" smtClean="0">
                <a:solidFill>
                  <a:srgbClr val="FF0000"/>
                </a:solidFill>
                <a:latin typeface="+mj-lt"/>
              </a:rPr>
              <a:t> </a:t>
            </a:r>
            <a:r>
              <a:rPr lang="en-US" sz="2400" b="1" dirty="0">
                <a:solidFill>
                  <a:srgbClr val="FF0000"/>
                </a:solidFill>
                <a:latin typeface="+mj-lt"/>
              </a:rPr>
              <a:t>E</a:t>
            </a:r>
            <a:r>
              <a:rPr lang="en-US" sz="2400" b="1" dirty="0" smtClean="0">
                <a:solidFill>
                  <a:srgbClr val="FF0000"/>
                </a:solidFill>
                <a:latin typeface="+mj-lt"/>
              </a:rPr>
              <a:t>lements </a:t>
            </a:r>
            <a:r>
              <a:rPr lang="en-US" sz="2400" b="1" dirty="0" smtClean="0">
                <a:solidFill>
                  <a:srgbClr val="7030A0"/>
                </a:solidFill>
                <a:latin typeface="+mj-lt"/>
              </a:rPr>
              <a:t>of Normal </a:t>
            </a:r>
            <a:r>
              <a:rPr lang="en-US" sz="2400" b="1" dirty="0">
                <a:solidFill>
                  <a:srgbClr val="7030A0"/>
                </a:solidFill>
                <a:latin typeface="+mj-lt"/>
              </a:rPr>
              <a:t>D</a:t>
            </a:r>
            <a:r>
              <a:rPr lang="en-US" sz="2400" b="1" dirty="0" smtClean="0">
                <a:solidFill>
                  <a:srgbClr val="7030A0"/>
                </a:solidFill>
                <a:latin typeface="+mj-lt"/>
              </a:rPr>
              <a:t>istribution.  </a:t>
            </a:r>
            <a:endParaRPr lang="en-US" sz="2400" b="1" dirty="0">
              <a:solidFill>
                <a:srgbClr val="7030A0"/>
              </a:solidFill>
              <a:latin typeface="+mj-lt"/>
            </a:endParaRPr>
          </a:p>
        </p:txBody>
      </p:sp>
      <p:sp>
        <p:nvSpPr>
          <p:cNvPr id="6" name="TextBox 5"/>
          <p:cNvSpPr txBox="1"/>
          <p:nvPr/>
        </p:nvSpPr>
        <p:spPr>
          <a:xfrm>
            <a:off x="3114003" y="157735"/>
            <a:ext cx="3439197" cy="523220"/>
          </a:xfrm>
          <a:prstGeom prst="rect">
            <a:avLst/>
          </a:prstGeom>
          <a:solidFill>
            <a:srgbClr val="92D050"/>
          </a:solidFill>
          <a:ln>
            <a:noFill/>
          </a:ln>
          <a:scene3d>
            <a:camera prst="orthographicFront"/>
            <a:lightRig rig="threePt" dir="t"/>
          </a:scene3d>
          <a:sp3d>
            <a:bevelT prst="angle"/>
          </a:sp3d>
        </p:spPr>
        <p:txBody>
          <a:bodyPr wrap="square" rtlCol="0">
            <a:spAutoFit/>
          </a:bodyPr>
          <a:lstStyle/>
          <a:p>
            <a:r>
              <a:rPr lang="en-US" sz="2800" b="1" dirty="0" smtClean="0">
                <a:solidFill>
                  <a:srgbClr val="7030A0"/>
                </a:solidFill>
                <a:latin typeface="+mj-lt"/>
              </a:rPr>
              <a:t>FOCUS ATTENTION:</a:t>
            </a:r>
            <a:endParaRPr lang="en-US" sz="2000" b="1" dirty="0">
              <a:solidFill>
                <a:srgbClr val="7030A0"/>
              </a:solidFill>
              <a:latin typeface="+mj-lt"/>
            </a:endParaRPr>
          </a:p>
        </p:txBody>
      </p:sp>
      <p:sp>
        <p:nvSpPr>
          <p:cNvPr id="14" name="Chevron 13"/>
          <p:cNvSpPr/>
          <p:nvPr/>
        </p:nvSpPr>
        <p:spPr>
          <a:xfrm rot="16200000">
            <a:off x="4419600" y="1142999"/>
            <a:ext cx="380999" cy="381000"/>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Chevron 8"/>
          <p:cNvSpPr/>
          <p:nvPr/>
        </p:nvSpPr>
        <p:spPr>
          <a:xfrm rot="16200000">
            <a:off x="1738881" y="319201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hevron 2"/>
          <p:cNvSpPr/>
          <p:nvPr/>
        </p:nvSpPr>
        <p:spPr>
          <a:xfrm rot="16200000">
            <a:off x="2563367" y="4713900"/>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rot="16200000">
            <a:off x="3858768" y="479048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rot="16200000">
            <a:off x="1191768" y="4669535"/>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16200000">
            <a:off x="7306851" y="3962400"/>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16200000">
            <a:off x="5306568" y="4911851"/>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rot="16200000">
            <a:off x="6920483" y="502190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1080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1-13 at 2.35.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49" y="533400"/>
            <a:ext cx="8356600" cy="119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1" name="Picture 3" descr="\\srvfs\UserData\annelson\Desktop\CPA Normal Curve Finished Produ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95" y="2514601"/>
            <a:ext cx="8884805" cy="3124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7165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C000"/>
                </a:solidFill>
                <a:effectLst>
                  <a:outerShdw blurRad="50800" dist="38100" dir="10800000" algn="r" rotWithShape="0">
                    <a:prstClr val="black">
                      <a:alpha val="40000"/>
                    </a:prstClr>
                  </a:outerShdw>
                </a:effectLst>
              </a:rPr>
              <a:t>EXCEL</a:t>
            </a:r>
          </a:p>
          <a:p>
            <a:pPr algn="ctr"/>
            <a:r>
              <a:rPr lang="en-US" sz="4000" dirty="0" smtClean="0">
                <a:solidFill>
                  <a:srgbClr val="FFC000"/>
                </a:solidFill>
                <a:effectLst>
                  <a:outerShdw blurRad="50800" dist="38100" dir="10800000" algn="r" rotWithShape="0">
                    <a:prstClr val="black">
                      <a:alpha val="40000"/>
                    </a:prstClr>
                  </a:outerShdw>
                </a:effectLst>
              </a:rPr>
              <a:t>&amp;</a:t>
            </a:r>
          </a:p>
          <a:p>
            <a:pPr algn="ctr"/>
            <a:r>
              <a:rPr lang="en-US" sz="4800" dirty="0" smtClean="0">
                <a:solidFill>
                  <a:srgbClr val="FFC000"/>
                </a:solidFill>
                <a:effectLst>
                  <a:outerShdw blurRad="50800" dist="38100" dir="10800000" algn="r" rotWithShape="0">
                    <a:prstClr val="black">
                      <a:alpha val="40000"/>
                    </a:prstClr>
                  </a:outerShdw>
                </a:effectLst>
              </a:rPr>
              <a:t>Assessment</a:t>
            </a:r>
            <a:r>
              <a:rPr lang="en-US" sz="6000" dirty="0" smtClean="0">
                <a:effectLst>
                  <a:outerShdw blurRad="50800" dist="38100" dir="10800000" algn="r" rotWithShape="0">
                    <a:prstClr val="black">
                      <a:alpha val="40000"/>
                    </a:prstClr>
                  </a:outerShdw>
                </a:effectLst>
              </a:rPr>
              <a:t> </a:t>
            </a:r>
            <a:endParaRPr lang="en-US" sz="6000"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76200" y="152400"/>
            <a:ext cx="80010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200" b="1" dirty="0" smtClean="0">
                <a:solidFill>
                  <a:srgbClr val="7030A0"/>
                </a:solidFill>
                <a:latin typeface="Cambria"/>
                <a:ea typeface="Cambria"/>
                <a:cs typeface="Times New Roman"/>
              </a:rPr>
              <a:t>EXCEL GRAPHICS: </a:t>
            </a:r>
            <a:r>
              <a:rPr lang="en-US" sz="2800" b="1" dirty="0" smtClean="0">
                <a:solidFill>
                  <a:srgbClr val="7030A0"/>
                </a:solidFill>
                <a:latin typeface="Cambria"/>
                <a:ea typeface="Cambria"/>
                <a:cs typeface="Times New Roman"/>
              </a:rPr>
              <a:t>An Alternative Assessment </a:t>
            </a:r>
            <a:endParaRPr lang="en-US" sz="2800" dirty="0">
              <a:solidFill>
                <a:srgbClr val="7030A0"/>
              </a:solidFill>
              <a:effectLst/>
              <a:latin typeface="Cambria"/>
              <a:ea typeface="Cambria"/>
              <a:cs typeface="Times New Roman"/>
            </a:endParaRPr>
          </a:p>
        </p:txBody>
      </p:sp>
      <p:pic>
        <p:nvPicPr>
          <p:cNvPr id="4" name="Picture 2" descr="\\srvfs\UserData\annelson\Desktop\CPA DRAFTS &amp; MATERIALS\CPA FUNNY PICS\t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06081"/>
            <a:ext cx="3276601" cy="2423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533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rvfs\UserData\annelson\Desktop\CPA Normal Curve Finished Produ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5" y="1447799"/>
            <a:ext cx="8884805" cy="342900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4" name="Chevron 3"/>
          <p:cNvSpPr/>
          <p:nvPr/>
        </p:nvSpPr>
        <p:spPr>
          <a:xfrm rot="16200000">
            <a:off x="4267200" y="42397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676400" y="5282625"/>
            <a:ext cx="6119028" cy="584775"/>
          </a:xfrm>
          <a:prstGeom prst="rect">
            <a:avLst/>
          </a:prstGeom>
          <a:solidFill>
            <a:srgbClr val="92D050"/>
          </a:solidFill>
          <a:ln>
            <a:noFill/>
          </a:ln>
          <a:scene3d>
            <a:camera prst="orthographicFront"/>
            <a:lightRig rig="threePt" dir="t"/>
          </a:scene3d>
          <a:sp3d>
            <a:bevelT prst="angle"/>
          </a:sp3d>
        </p:spPr>
        <p:txBody>
          <a:bodyPr wrap="square" rtlCol="0">
            <a:spAutoFit/>
          </a:bodyPr>
          <a:lstStyle/>
          <a:p>
            <a:r>
              <a:rPr lang="en-US" sz="3200" b="1" dirty="0" smtClean="0">
                <a:solidFill>
                  <a:srgbClr val="7030A0"/>
                </a:solidFill>
              </a:rPr>
              <a:t>CENTER: </a:t>
            </a:r>
            <a:r>
              <a:rPr lang="en-US" sz="2800" b="1" dirty="0" smtClean="0">
                <a:solidFill>
                  <a:srgbClr val="FF0000"/>
                </a:solidFill>
              </a:rPr>
              <a:t>Mean Of Normal Distribution </a:t>
            </a:r>
            <a:r>
              <a:rPr lang="en-US" sz="2800" b="1" dirty="0" smtClean="0">
                <a:solidFill>
                  <a:srgbClr val="C00000"/>
                </a:solidFill>
              </a:rPr>
              <a:t>  </a:t>
            </a:r>
            <a:endParaRPr lang="en-US" sz="2800" b="1" dirty="0">
              <a:solidFill>
                <a:srgbClr val="C00000"/>
              </a:solidFill>
            </a:endParaRPr>
          </a:p>
        </p:txBody>
      </p:sp>
    </p:spTree>
    <p:extLst>
      <p:ext uri="{BB962C8B-B14F-4D97-AF65-F5344CB8AC3E}">
        <p14:creationId xmlns:p14="http://schemas.microsoft.com/office/powerpoint/2010/main" val="10554784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a:spLocks noChangeArrowheads="1"/>
          </p:cNvSpPr>
          <p:nvPr/>
        </p:nvSpPr>
        <p:spPr bwMode="auto">
          <a:xfrm>
            <a:off x="2057400" y="228600"/>
            <a:ext cx="5181600" cy="685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3600" b="1" dirty="0" smtClean="0">
                <a:solidFill>
                  <a:srgbClr val="7030A0"/>
                </a:solidFill>
                <a:latin typeface="Cambria"/>
                <a:ea typeface="Cambria"/>
                <a:cs typeface="Times New Roman"/>
              </a:rPr>
              <a:t>EXCEL  </a:t>
            </a:r>
            <a:r>
              <a:rPr lang="en-US" sz="2800" b="1" dirty="0" smtClean="0">
                <a:solidFill>
                  <a:srgbClr val="7030A0"/>
                </a:solidFill>
                <a:latin typeface="Cambria"/>
                <a:ea typeface="Cambria"/>
                <a:cs typeface="Times New Roman"/>
              </a:rPr>
              <a:t>IN  THE  CLASSROOM</a:t>
            </a:r>
            <a:endParaRPr lang="en-US" sz="2800" dirty="0">
              <a:solidFill>
                <a:srgbClr val="7030A0"/>
              </a:solidFill>
              <a:effectLst/>
              <a:latin typeface="Cambria"/>
              <a:ea typeface="Cambria"/>
              <a:cs typeface="Times New Roman"/>
            </a:endParaRPr>
          </a:p>
        </p:txBody>
      </p:sp>
      <p:sp>
        <p:nvSpPr>
          <p:cNvPr id="18" name="Text Box 12"/>
          <p:cNvSpPr txBox="1">
            <a:spLocks noChangeArrowheads="1"/>
          </p:cNvSpPr>
          <p:nvPr/>
        </p:nvSpPr>
        <p:spPr bwMode="auto">
          <a:xfrm>
            <a:off x="304800" y="1367790"/>
            <a:ext cx="38099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Traditional  Applications</a:t>
            </a:r>
            <a:endParaRPr lang="en-US" sz="2400" dirty="0">
              <a:solidFill>
                <a:srgbClr val="7030A0"/>
              </a:solidFill>
              <a:effectLst/>
              <a:latin typeface="Cambria"/>
              <a:ea typeface="Cambria"/>
              <a:cs typeface="Times New Roman"/>
            </a:endParaRPr>
          </a:p>
        </p:txBody>
      </p:sp>
      <p:sp>
        <p:nvSpPr>
          <p:cNvPr id="20" name="Text Box 12"/>
          <p:cNvSpPr txBox="1">
            <a:spLocks noChangeArrowheads="1"/>
          </p:cNvSpPr>
          <p:nvPr/>
        </p:nvSpPr>
        <p:spPr bwMode="auto">
          <a:xfrm>
            <a:off x="5037784" y="4419600"/>
            <a:ext cx="4030016"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a:solidFill>
                  <a:srgbClr val="FF0000"/>
                </a:solidFill>
                <a:latin typeface="Cambria"/>
                <a:ea typeface="Cambria"/>
                <a:cs typeface="Times New Roman"/>
              </a:rPr>
              <a:t>L</a:t>
            </a:r>
            <a:r>
              <a:rPr lang="en-US" sz="2400" b="1" dirty="0" smtClean="0">
                <a:solidFill>
                  <a:srgbClr val="FF0000"/>
                </a:solidFill>
                <a:latin typeface="Cambria"/>
                <a:ea typeface="Cambria"/>
                <a:cs typeface="Times New Roman"/>
              </a:rPr>
              <a:t>inks Simulate A Web Site</a:t>
            </a:r>
            <a:endParaRPr lang="en-US" sz="2400" dirty="0">
              <a:solidFill>
                <a:srgbClr val="FF0000"/>
              </a:solidFill>
              <a:effectLst/>
              <a:latin typeface="Cambria"/>
              <a:ea typeface="Cambria"/>
              <a:cs typeface="Times New Roman"/>
            </a:endParaRPr>
          </a:p>
        </p:txBody>
      </p:sp>
      <p:sp>
        <p:nvSpPr>
          <p:cNvPr id="21" name="Text Box 12"/>
          <p:cNvSpPr txBox="1">
            <a:spLocks noChangeArrowheads="1"/>
          </p:cNvSpPr>
          <p:nvPr/>
        </p:nvSpPr>
        <p:spPr bwMode="auto">
          <a:xfrm>
            <a:off x="381001" y="3352800"/>
            <a:ext cx="3352799"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Design of Curriculum</a:t>
            </a:r>
            <a:endParaRPr lang="en-US" sz="2400" dirty="0">
              <a:solidFill>
                <a:srgbClr val="7030A0"/>
              </a:solidFill>
              <a:effectLst/>
              <a:latin typeface="Cambria"/>
              <a:ea typeface="Cambria"/>
              <a:cs typeface="Times New Roman"/>
            </a:endParaRPr>
          </a:p>
        </p:txBody>
      </p:sp>
      <p:sp>
        <p:nvSpPr>
          <p:cNvPr id="22" name="Text Box 12"/>
          <p:cNvSpPr txBox="1">
            <a:spLocks noChangeArrowheads="1"/>
          </p:cNvSpPr>
          <p:nvPr/>
        </p:nvSpPr>
        <p:spPr bwMode="auto">
          <a:xfrm>
            <a:off x="5943600" y="2434590"/>
            <a:ext cx="2715065" cy="61341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spcAft>
                <a:spcPts val="1000"/>
              </a:spcAft>
            </a:pPr>
            <a:r>
              <a:rPr lang="en-US" sz="2800" b="1" dirty="0" smtClean="0">
                <a:solidFill>
                  <a:srgbClr val="FF0000"/>
                </a:solidFill>
                <a:latin typeface="Cambria"/>
                <a:ea typeface="Cambria"/>
                <a:cs typeface="Times New Roman"/>
              </a:rPr>
              <a:t> </a:t>
            </a:r>
            <a:r>
              <a:rPr lang="en-US" sz="2400" b="1" dirty="0" smtClean="0">
                <a:solidFill>
                  <a:srgbClr val="7030A0"/>
                </a:solidFill>
                <a:latin typeface="Cambria"/>
                <a:ea typeface="Cambria"/>
                <a:cs typeface="Times New Roman"/>
              </a:rPr>
              <a:t>Function Library</a:t>
            </a:r>
            <a:endParaRPr lang="en-US" sz="2400" dirty="0">
              <a:solidFill>
                <a:srgbClr val="7030A0"/>
              </a:solidFill>
              <a:effectLst/>
              <a:latin typeface="Cambria"/>
              <a:ea typeface="Cambria"/>
              <a:cs typeface="Times New Roman"/>
            </a:endParaRPr>
          </a:p>
        </p:txBody>
      </p:sp>
      <p:sp>
        <p:nvSpPr>
          <p:cNvPr id="24" name="Notched Right Arrow 23"/>
          <p:cNvSpPr/>
          <p:nvPr/>
        </p:nvSpPr>
        <p:spPr>
          <a:xfrm rot="1628984" flipV="1">
            <a:off x="3759297" y="4146834"/>
            <a:ext cx="1255661" cy="469331"/>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70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rvfs\UserData\annelson\Desktop\CPA Normal Curve Finished Produ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5" y="1447799"/>
            <a:ext cx="8884805" cy="342900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4" name="Chevron 3"/>
          <p:cNvSpPr/>
          <p:nvPr/>
        </p:nvSpPr>
        <p:spPr>
          <a:xfrm rot="8940000">
            <a:off x="5535168" y="21823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66800" y="5232737"/>
            <a:ext cx="7543800"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SHAPE:</a:t>
            </a:r>
            <a:r>
              <a:rPr lang="en-US" sz="2800" b="1" dirty="0" smtClean="0">
                <a:solidFill>
                  <a:srgbClr val="7030A0"/>
                </a:solidFill>
              </a:rPr>
              <a:t> </a:t>
            </a:r>
            <a:r>
              <a:rPr lang="en-US" sz="2800" b="1" dirty="0" smtClean="0">
                <a:solidFill>
                  <a:srgbClr val="FF0000"/>
                </a:solidFill>
              </a:rPr>
              <a:t>Symmetric Normal Curve Approaches </a:t>
            </a:r>
          </a:p>
          <a:p>
            <a:pPr algn="ctr"/>
            <a:r>
              <a:rPr lang="en-US" sz="2800" b="1" dirty="0" smtClean="0">
                <a:solidFill>
                  <a:srgbClr val="FF0000"/>
                </a:solidFill>
              </a:rPr>
              <a:t>But Does Not Touch The </a:t>
            </a:r>
            <a:r>
              <a:rPr lang="en-US" sz="2800" b="1" dirty="0">
                <a:solidFill>
                  <a:srgbClr val="FF0000"/>
                </a:solidFill>
              </a:rPr>
              <a:t>H</a:t>
            </a:r>
            <a:r>
              <a:rPr lang="en-US" sz="2800" b="1" dirty="0" smtClean="0">
                <a:solidFill>
                  <a:srgbClr val="FF0000"/>
                </a:solidFill>
              </a:rPr>
              <a:t>orizontal Axis  </a:t>
            </a:r>
            <a:r>
              <a:rPr lang="en-US" sz="2000" b="1" dirty="0" smtClean="0">
                <a:solidFill>
                  <a:srgbClr val="C00000"/>
                </a:solidFill>
              </a:rPr>
              <a:t>  </a:t>
            </a:r>
            <a:endParaRPr lang="en-US" sz="2000" b="1" dirty="0">
              <a:solidFill>
                <a:srgbClr val="C00000"/>
              </a:solidFill>
            </a:endParaRPr>
          </a:p>
        </p:txBody>
      </p:sp>
      <p:sp>
        <p:nvSpPr>
          <p:cNvPr id="6" name="Chevron 5"/>
          <p:cNvSpPr/>
          <p:nvPr/>
        </p:nvSpPr>
        <p:spPr>
          <a:xfrm>
            <a:off x="228600" y="35539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79877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rvfs\UserData\annelson\Desktop\CPA Normal Curve Finished Produ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5" y="1447799"/>
            <a:ext cx="8884805" cy="342900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4" name="Chevron 3"/>
          <p:cNvSpPr/>
          <p:nvPr/>
        </p:nvSpPr>
        <p:spPr>
          <a:xfrm rot="16200000">
            <a:off x="2819400" y="42397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371600" y="5232737"/>
            <a:ext cx="6934200"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SPREAD: </a:t>
            </a:r>
            <a:r>
              <a:rPr lang="en-US" sz="2800" b="1" dirty="0" smtClean="0">
                <a:solidFill>
                  <a:srgbClr val="FF0000"/>
                </a:solidFill>
              </a:rPr>
              <a:t>Axis Labels Show Inflection Points Lie One Standard Deviation From Center  </a:t>
            </a:r>
            <a:r>
              <a:rPr lang="en-US" sz="2000" b="1" dirty="0" smtClean="0">
                <a:solidFill>
                  <a:srgbClr val="C00000"/>
                </a:solidFill>
              </a:rPr>
              <a:t>  </a:t>
            </a:r>
            <a:endParaRPr lang="en-US" sz="2000" b="1" dirty="0">
              <a:solidFill>
                <a:srgbClr val="C00000"/>
              </a:solidFill>
            </a:endParaRPr>
          </a:p>
        </p:txBody>
      </p:sp>
      <p:sp>
        <p:nvSpPr>
          <p:cNvPr id="6" name="Chevron 5"/>
          <p:cNvSpPr/>
          <p:nvPr/>
        </p:nvSpPr>
        <p:spPr>
          <a:xfrm rot="16200000">
            <a:off x="5763768" y="42397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4699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srvfs\UserData\annelson\Desktop\CPA Normal Curve Finished Produ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5" y="1447799"/>
            <a:ext cx="8884805" cy="342900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2400" y="4648200"/>
            <a:ext cx="8839200" cy="1877437"/>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spcAft>
                <a:spcPts val="1200"/>
              </a:spcAft>
            </a:pPr>
            <a:r>
              <a:rPr lang="en-US" sz="3200" b="1" dirty="0" smtClean="0">
                <a:solidFill>
                  <a:srgbClr val="FF0000"/>
                </a:solidFill>
              </a:rPr>
              <a:t>*</a:t>
            </a:r>
            <a:r>
              <a:rPr lang="en-US" sz="3200" b="1" dirty="0" smtClean="0">
                <a:solidFill>
                  <a:srgbClr val="7030A0"/>
                </a:solidFill>
              </a:rPr>
              <a:t> </a:t>
            </a:r>
            <a:r>
              <a:rPr lang="en-US" sz="3200" b="1" u="sng" dirty="0" smtClean="0">
                <a:solidFill>
                  <a:srgbClr val="7030A0"/>
                </a:solidFill>
              </a:rPr>
              <a:t>Graphically</a:t>
            </a:r>
            <a:r>
              <a:rPr lang="en-US" sz="3200" b="1" dirty="0" smtClean="0">
                <a:solidFill>
                  <a:srgbClr val="7030A0"/>
                </a:solidFill>
              </a:rPr>
              <a:t> </a:t>
            </a:r>
            <a:r>
              <a:rPr lang="en-US" sz="3200" b="1" dirty="0">
                <a:solidFill>
                  <a:srgbClr val="FF0000"/>
                </a:solidFill>
              </a:rPr>
              <a:t>as a shaded portion of normal curve;</a:t>
            </a:r>
          </a:p>
          <a:p>
            <a:pPr algn="ctr">
              <a:spcAft>
                <a:spcPts val="1200"/>
              </a:spcAft>
            </a:pPr>
            <a:r>
              <a:rPr lang="en-US" sz="3200" b="1" dirty="0">
                <a:solidFill>
                  <a:srgbClr val="FF0000"/>
                </a:solidFill>
              </a:rPr>
              <a:t> </a:t>
            </a:r>
            <a:r>
              <a:rPr lang="en-US" sz="3200" b="1" dirty="0" smtClean="0">
                <a:solidFill>
                  <a:srgbClr val="FF0000"/>
                </a:solidFill>
              </a:rPr>
              <a:t>* </a:t>
            </a:r>
            <a:r>
              <a:rPr lang="en-US" sz="3200" b="1" u="sng" dirty="0" smtClean="0">
                <a:solidFill>
                  <a:srgbClr val="7030A0"/>
                </a:solidFill>
              </a:rPr>
              <a:t>Abstractly</a:t>
            </a:r>
            <a:r>
              <a:rPr lang="en-US" sz="3200" b="1" dirty="0" smtClean="0">
                <a:solidFill>
                  <a:srgbClr val="FF0000"/>
                </a:solidFill>
              </a:rPr>
              <a:t> </a:t>
            </a:r>
            <a:r>
              <a:rPr lang="en-US" sz="3200" b="1" dirty="0">
                <a:solidFill>
                  <a:srgbClr val="FF0000"/>
                </a:solidFill>
              </a:rPr>
              <a:t>using probability notation; and </a:t>
            </a:r>
          </a:p>
          <a:p>
            <a:pPr algn="ctr"/>
            <a:r>
              <a:rPr lang="en-US" sz="3200" b="1" dirty="0" smtClean="0">
                <a:solidFill>
                  <a:srgbClr val="FF0000"/>
                </a:solidFill>
              </a:rPr>
              <a:t>* </a:t>
            </a:r>
            <a:r>
              <a:rPr lang="en-US" sz="3200" b="1" u="sng" dirty="0" smtClean="0">
                <a:solidFill>
                  <a:srgbClr val="7030A0"/>
                </a:solidFill>
              </a:rPr>
              <a:t>Quantitatively</a:t>
            </a:r>
            <a:r>
              <a:rPr lang="en-US" sz="3200" b="1" dirty="0" smtClean="0">
                <a:solidFill>
                  <a:srgbClr val="FF0000"/>
                </a:solidFill>
              </a:rPr>
              <a:t> </a:t>
            </a:r>
            <a:r>
              <a:rPr lang="en-US" sz="3200" b="1" dirty="0">
                <a:solidFill>
                  <a:srgbClr val="FF0000"/>
                </a:solidFill>
              </a:rPr>
              <a:t>using Excel functions to find %. </a:t>
            </a:r>
          </a:p>
        </p:txBody>
      </p:sp>
      <p:sp>
        <p:nvSpPr>
          <p:cNvPr id="6" name="Chevron 5"/>
          <p:cNvSpPr/>
          <p:nvPr/>
        </p:nvSpPr>
        <p:spPr>
          <a:xfrm rot="5400000" flipV="1">
            <a:off x="7239000" y="21823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rot="5400000" flipV="1">
            <a:off x="8278368" y="21823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09600" y="112693"/>
            <a:ext cx="8153400"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PROBABILITY FROM NORMAL CURVES: </a:t>
            </a:r>
          </a:p>
          <a:p>
            <a:pPr algn="ctr"/>
            <a:r>
              <a:rPr lang="en-US" sz="2800" b="1" dirty="0" smtClean="0">
                <a:solidFill>
                  <a:srgbClr val="FF0000"/>
                </a:solidFill>
              </a:rPr>
              <a:t>Students Demonstrate Understanding In 3 Contexts</a:t>
            </a:r>
            <a:r>
              <a:rPr lang="en-US" sz="2400" b="1" dirty="0" smtClean="0">
                <a:solidFill>
                  <a:srgbClr val="FF0000"/>
                </a:solidFill>
              </a:rPr>
              <a:t> </a:t>
            </a:r>
            <a:endParaRPr lang="en-US" sz="2400" b="1" dirty="0">
              <a:solidFill>
                <a:srgbClr val="FF0000"/>
              </a:solidFill>
            </a:endParaRPr>
          </a:p>
        </p:txBody>
      </p:sp>
      <p:sp>
        <p:nvSpPr>
          <p:cNvPr id="9" name="Chevron 8"/>
          <p:cNvSpPr/>
          <p:nvPr/>
        </p:nvSpPr>
        <p:spPr>
          <a:xfrm flipV="1">
            <a:off x="5458968" y="309676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50780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rvfs\UserData\annelson\Desktop\CPA Katie Nor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67" y="2209800"/>
            <a:ext cx="8776133" cy="3048000"/>
          </a:xfrm>
          <a:prstGeom prst="rect">
            <a:avLst/>
          </a:prstGeom>
          <a:noFill/>
          <a:ln w="38100">
            <a:solidFill>
              <a:srgbClr val="FF0000"/>
            </a:solid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1800" y="92458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Tree>
    <p:extLst>
      <p:ext uri="{BB962C8B-B14F-4D97-AF65-F5344CB8AC3E}">
        <p14:creationId xmlns:p14="http://schemas.microsoft.com/office/powerpoint/2010/main" val="35272545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rvfs\UserData\annelson\Desktop\CPA Katie S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643485" cy="3200400"/>
          </a:xfrm>
          <a:prstGeom prst="rect">
            <a:avLst/>
          </a:prstGeom>
          <a:noFill/>
          <a:ln w="38100">
            <a:solidFill>
              <a:srgbClr val="FF0000"/>
            </a:solid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3186" y="762000"/>
            <a:ext cx="2667000" cy="523220"/>
          </a:xfrm>
          <a:prstGeom prst="rect">
            <a:avLst/>
          </a:prstGeom>
          <a:solidFill>
            <a:srgbClr val="FFC000"/>
          </a:solidFill>
          <a:scene3d>
            <a:camera prst="orthographicFront"/>
            <a:lightRig rig="threePt" dir="t"/>
          </a:scene3d>
          <a:sp3d>
            <a:bevelT prst="angle"/>
          </a:sp3d>
        </p:spPr>
        <p:txBody>
          <a:bodyPr wrap="square" rtlCol="0">
            <a:spAutoFit/>
          </a:bodyPr>
          <a:lstStyle/>
          <a:p>
            <a:r>
              <a:rPr lang="en-US" sz="2800" b="1" dirty="0" smtClean="0">
                <a:solidFill>
                  <a:srgbClr val="C00000"/>
                </a:solidFill>
              </a:rPr>
              <a:t>STUDENT WORK</a:t>
            </a:r>
            <a:endParaRPr lang="en-US" b="1" dirty="0">
              <a:solidFill>
                <a:srgbClr val="C00000"/>
              </a:solidFill>
            </a:endParaRPr>
          </a:p>
        </p:txBody>
      </p:sp>
      <p:sp>
        <p:nvSpPr>
          <p:cNvPr id="4" name="TextBox 3"/>
          <p:cNvSpPr txBox="1"/>
          <p:nvPr/>
        </p:nvSpPr>
        <p:spPr>
          <a:xfrm>
            <a:off x="990600" y="5522893"/>
            <a:ext cx="7620000" cy="1015663"/>
          </a:xfrm>
          <a:prstGeom prst="rect">
            <a:avLst/>
          </a:prstGeom>
          <a:solidFill>
            <a:srgbClr val="92D050"/>
          </a:solidFill>
          <a:ln>
            <a:noFill/>
          </a:ln>
          <a:scene3d>
            <a:camera prst="orthographicFront"/>
            <a:lightRig rig="threePt" dir="t"/>
          </a:scene3d>
          <a:sp3d>
            <a:bevelT prst="angle"/>
          </a:sp3d>
        </p:spPr>
        <p:txBody>
          <a:bodyPr wrap="square" rtlCol="0">
            <a:spAutoFit/>
          </a:bodyPr>
          <a:lstStyle/>
          <a:p>
            <a:pPr algn="ctr"/>
            <a:r>
              <a:rPr lang="en-US" sz="3200" b="1" dirty="0" smtClean="0">
                <a:solidFill>
                  <a:srgbClr val="7030A0"/>
                </a:solidFill>
              </a:rPr>
              <a:t>INTRODUCING SAMPLING DISTRIBUTIONS: </a:t>
            </a:r>
          </a:p>
          <a:p>
            <a:pPr algn="ctr"/>
            <a:r>
              <a:rPr lang="en-US" sz="2800" b="1" dirty="0" smtClean="0">
                <a:solidFill>
                  <a:srgbClr val="FF0000"/>
                </a:solidFill>
              </a:rPr>
              <a:t>Going Beyond </a:t>
            </a:r>
            <a:r>
              <a:rPr lang="en-US" sz="2800" b="1" dirty="0">
                <a:solidFill>
                  <a:srgbClr val="FF0000"/>
                </a:solidFill>
              </a:rPr>
              <a:t>T</a:t>
            </a:r>
            <a:r>
              <a:rPr lang="en-US" sz="2800" b="1" dirty="0" smtClean="0">
                <a:solidFill>
                  <a:srgbClr val="FF0000"/>
                </a:solidFill>
              </a:rPr>
              <a:t>he Standard </a:t>
            </a:r>
            <a:endParaRPr lang="en-US" sz="2000" b="1" dirty="0">
              <a:solidFill>
                <a:srgbClr val="C00000"/>
              </a:solidFill>
            </a:endParaRPr>
          </a:p>
        </p:txBody>
      </p:sp>
    </p:spTree>
    <p:extLst>
      <p:ext uri="{BB962C8B-B14F-4D97-AF65-F5344CB8AC3E}">
        <p14:creationId xmlns:p14="http://schemas.microsoft.com/office/powerpoint/2010/main" val="37025984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0" y="152400"/>
            <a:ext cx="9144000" cy="6248400"/>
          </a:xfrm>
          <a:prstGeom prst="irregularSeal2">
            <a:avLst/>
          </a:prstGeom>
          <a:solidFill>
            <a:srgbClr val="C00000"/>
          </a:solidFill>
          <a:scene3d>
            <a:camera prst="perspectiveAbove"/>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FFC000"/>
                </a:solidFill>
                <a:effectLst>
                  <a:outerShdw blurRad="50800" dist="38100" dir="10800000" algn="r" rotWithShape="0">
                    <a:prstClr val="black">
                      <a:alpha val="40000"/>
                    </a:prstClr>
                  </a:outerShdw>
                </a:effectLst>
              </a:rPr>
              <a:t>EXCEL</a:t>
            </a:r>
          </a:p>
          <a:p>
            <a:pPr algn="ctr"/>
            <a:r>
              <a:rPr lang="en-US" sz="4000" b="1" dirty="0" smtClean="0">
                <a:solidFill>
                  <a:srgbClr val="FFC000"/>
                </a:solidFill>
                <a:effectLst>
                  <a:outerShdw blurRad="50800" dist="38100" dir="10800000" algn="r" rotWithShape="0">
                    <a:prstClr val="black">
                      <a:alpha val="40000"/>
                    </a:prstClr>
                  </a:outerShdw>
                </a:effectLst>
              </a:rPr>
              <a:t>&amp;</a:t>
            </a:r>
          </a:p>
          <a:p>
            <a:pPr algn="ctr"/>
            <a:r>
              <a:rPr lang="en-US" sz="3200" b="1" dirty="0" smtClean="0">
                <a:solidFill>
                  <a:srgbClr val="FFC000"/>
                </a:solidFill>
                <a:effectLst>
                  <a:outerShdw blurRad="50800" dist="38100" dir="10800000" algn="r" rotWithShape="0">
                    <a:prstClr val="black">
                      <a:alpha val="40000"/>
                    </a:prstClr>
                  </a:outerShdw>
                </a:effectLst>
              </a:rPr>
              <a:t>“LINKED”  INSTRUCTION</a:t>
            </a:r>
            <a:r>
              <a:rPr lang="en-US" sz="3200" b="1" dirty="0" smtClean="0">
                <a:effectLst>
                  <a:outerShdw blurRad="50800" dist="38100" dir="10800000" algn="r" rotWithShape="0">
                    <a:prstClr val="black">
                      <a:alpha val="40000"/>
                    </a:prstClr>
                  </a:outerShdw>
                </a:effectLst>
              </a:rPr>
              <a:t> </a:t>
            </a:r>
            <a:endParaRPr lang="en-US" sz="3200" b="1" dirty="0">
              <a:effectLst>
                <a:outerShdw blurRad="50800" dist="38100" dir="10800000" algn="r" rotWithShape="0">
                  <a:prstClr val="black">
                    <a:alpha val="40000"/>
                  </a:prstClr>
                </a:outerShdw>
              </a:effectLst>
            </a:endParaRPr>
          </a:p>
        </p:txBody>
      </p:sp>
      <p:sp>
        <p:nvSpPr>
          <p:cNvPr id="3" name="Text Box 12"/>
          <p:cNvSpPr txBox="1">
            <a:spLocks noChangeArrowheads="1"/>
          </p:cNvSpPr>
          <p:nvPr/>
        </p:nvSpPr>
        <p:spPr bwMode="auto">
          <a:xfrm>
            <a:off x="152401" y="152400"/>
            <a:ext cx="5638799" cy="1066800"/>
          </a:xfrm>
          <a:prstGeom prst="rect">
            <a:avLst/>
          </a:prstGeom>
          <a:solidFill>
            <a:srgbClr val="92D050"/>
          </a:solidFill>
          <a:ln>
            <a:noFill/>
          </a:ln>
          <a:effectLst>
            <a:outerShdw dist="28398" dir="3806097" algn="ctr" rotWithShape="0">
              <a:schemeClr val="accent5">
                <a:lumMod val="50000"/>
                <a:lumOff val="0"/>
              </a:schemeClr>
            </a:outerShdw>
          </a:effectLst>
          <a:scene3d>
            <a:camera prst="orthographicFront"/>
            <a:lightRig rig="threePt" dir="t"/>
          </a:scene3d>
          <a:sp3d>
            <a:bevelT w="101600" h="101600" prst="angle"/>
            <a:bevelB w="101600" h="101600" prst="angle"/>
          </a:sp3d>
          <a:extLst/>
        </p:spPr>
        <p:txBody>
          <a:bodyPr rot="0" vert="horz" wrap="square" lIns="91440" tIns="45720" rIns="91440" bIns="45720" anchor="t" anchorCtr="0" upright="1">
            <a:noAutofit/>
          </a:bodyPr>
          <a:lstStyle/>
          <a:p>
            <a:pPr marL="0" marR="0">
              <a:spcBef>
                <a:spcPts val="0"/>
              </a:spcBef>
            </a:pPr>
            <a:r>
              <a:rPr lang="en-US" sz="3200" b="1" dirty="0" smtClean="0">
                <a:solidFill>
                  <a:srgbClr val="7030A0"/>
                </a:solidFill>
                <a:latin typeface="Cambria"/>
                <a:ea typeface="Cambria"/>
                <a:cs typeface="Times New Roman"/>
              </a:rPr>
              <a:t>EXCEL HYPERLINK FEATURE: </a:t>
            </a:r>
          </a:p>
          <a:p>
            <a:pPr marL="0" marR="0" algn="ctr">
              <a:spcBef>
                <a:spcPts val="0"/>
              </a:spcBef>
              <a:spcAft>
                <a:spcPts val="1000"/>
              </a:spcAft>
            </a:pPr>
            <a:r>
              <a:rPr lang="en-US" sz="2800" b="1" dirty="0" smtClean="0">
                <a:solidFill>
                  <a:srgbClr val="FF0000"/>
                </a:solidFill>
                <a:latin typeface="Cambria"/>
                <a:ea typeface="Cambria"/>
                <a:cs typeface="Times New Roman"/>
              </a:rPr>
              <a:t>Control The Cognitive Process</a:t>
            </a:r>
            <a:endParaRPr lang="en-US" sz="2800" dirty="0">
              <a:solidFill>
                <a:srgbClr val="FF0000"/>
              </a:solidFill>
              <a:effectLst/>
              <a:latin typeface="Cambria"/>
              <a:ea typeface="Cambria"/>
              <a:cs typeface="Times New Roman"/>
            </a:endParaRPr>
          </a:p>
        </p:txBody>
      </p:sp>
      <p:pic>
        <p:nvPicPr>
          <p:cNvPr id="14338" name="Picture 2" descr="\\srvfs\UserData\annelson\Desktop\CPA Cognit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62400"/>
            <a:ext cx="2895600" cy="2895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581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rvfs\UserData\annelson\Desktop\CPA Making Inferences 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8902961" cy="2971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WordArt 2"/>
          <p:cNvSpPr>
            <a:spLocks noChangeArrowheads="1" noChangeShapeType="1" noTextEdit="1"/>
          </p:cNvSpPr>
          <p:nvPr/>
        </p:nvSpPr>
        <p:spPr bwMode="auto">
          <a:xfrm>
            <a:off x="1447800" y="838200"/>
            <a:ext cx="6477000" cy="609600"/>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en-US" sz="3200" b="1" kern="10" dirty="0" smtClean="0">
                <a:ln w="9525">
                  <a:solidFill>
                    <a:srgbClr val="000000"/>
                  </a:solidFill>
                  <a:round/>
                  <a:headEnd/>
                  <a:tailEnd/>
                </a:ln>
                <a:latin typeface="Georgia"/>
              </a:rPr>
              <a:t>INFERENCE</a:t>
            </a:r>
            <a:r>
              <a:rPr lang="en-US" sz="3200" b="1" kern="10" spc="0" dirty="0" smtClean="0">
                <a:ln w="9525">
                  <a:solidFill>
                    <a:srgbClr val="000000"/>
                  </a:solidFill>
                  <a:round/>
                  <a:headEnd/>
                  <a:tailEnd/>
                </a:ln>
                <a:effectLst/>
                <a:latin typeface="Georgia"/>
              </a:rPr>
              <a:t>  DOMAIN</a:t>
            </a:r>
            <a:endParaRPr lang="en-US" sz="3200" b="1" kern="10" spc="0" dirty="0">
              <a:ln w="9525">
                <a:solidFill>
                  <a:srgbClr val="000000"/>
                </a:solidFill>
                <a:round/>
                <a:headEnd/>
                <a:tailEnd/>
              </a:ln>
              <a:effectLst/>
              <a:latin typeface="Georgia"/>
            </a:endParaRPr>
          </a:p>
        </p:txBody>
      </p:sp>
      <p:sp>
        <p:nvSpPr>
          <p:cNvPr id="3" name="Oval 2"/>
          <p:cNvSpPr/>
          <p:nvPr/>
        </p:nvSpPr>
        <p:spPr>
          <a:xfrm>
            <a:off x="533400" y="3657600"/>
            <a:ext cx="2057400" cy="8001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5989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vfs\UserData\annelson\Desktop\CPA Inference Instruction Worksheet Ta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10" y="1676400"/>
            <a:ext cx="8673980" cy="1890712"/>
          </a:xfrm>
          <a:prstGeom prst="rect">
            <a:avLst/>
          </a:prstGeom>
          <a:noFill/>
          <a:scene3d>
            <a:camera prst="orthographicFront"/>
            <a:lightRig rig="threePt" dir="t"/>
          </a:scene3d>
          <a:sp3d>
            <a:bevelT prst="angle"/>
            <a:bevelB prst="angle"/>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4810780"/>
            <a:ext cx="5715000"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WORKSHEET TABS: </a:t>
            </a:r>
          </a:p>
          <a:p>
            <a:pPr algn="ctr"/>
            <a:r>
              <a:rPr lang="en-US" sz="2800" b="1" dirty="0" smtClean="0">
                <a:solidFill>
                  <a:srgbClr val="FF0000"/>
                </a:solidFill>
                <a:latin typeface="+mj-lt"/>
              </a:rPr>
              <a:t>Organize Instructional Resources</a:t>
            </a:r>
            <a:r>
              <a:rPr lang="en-US" sz="2800" b="1" dirty="0" smtClean="0">
                <a:solidFill>
                  <a:srgbClr val="C00000"/>
                </a:solidFill>
                <a:latin typeface="+mj-lt"/>
              </a:rPr>
              <a:t> </a:t>
            </a:r>
            <a:r>
              <a:rPr lang="en-US" sz="2400" b="1" dirty="0" smtClean="0">
                <a:solidFill>
                  <a:srgbClr val="C00000"/>
                </a:solidFill>
                <a:latin typeface="+mj-lt"/>
              </a:rPr>
              <a:t>  </a:t>
            </a:r>
            <a:endParaRPr lang="en-US" sz="2400" b="1" dirty="0">
              <a:solidFill>
                <a:srgbClr val="C00000"/>
              </a:solidFill>
              <a:latin typeface="+mj-lt"/>
            </a:endParaRPr>
          </a:p>
        </p:txBody>
      </p:sp>
      <p:sp>
        <p:nvSpPr>
          <p:cNvPr id="4" name="Oval 3"/>
          <p:cNvSpPr/>
          <p:nvPr/>
        </p:nvSpPr>
        <p:spPr>
          <a:xfrm>
            <a:off x="273110" y="2743200"/>
            <a:ext cx="867398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7" name="Straight Arrow Connector 6"/>
          <p:cNvCxnSpPr/>
          <p:nvPr/>
        </p:nvCxnSpPr>
        <p:spPr>
          <a:xfrm flipH="1">
            <a:off x="1295400" y="3124200"/>
            <a:ext cx="228600" cy="1686580"/>
          </a:xfrm>
          <a:prstGeom prst="straightConnector1">
            <a:avLst/>
          </a:prstGeom>
          <a:ln w="38100">
            <a:solidFill>
              <a:srgbClr val="FF0000"/>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939281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rvfs\UserData\annelson\Desktop\CPA Inference Instr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4" y="2133600"/>
            <a:ext cx="8570199" cy="4557688"/>
          </a:xfrm>
          <a:prstGeom prst="rect">
            <a:avLst/>
          </a:prstGeom>
          <a:noFill/>
          <a:scene3d>
            <a:camera prst="orthographicFront"/>
            <a:lightRig rig="threePt" dir="t"/>
          </a:scene3d>
          <a:sp3d>
            <a:bevelT prst="angle"/>
            <a:bevelB prst="angle"/>
          </a:sp3d>
          <a:extLst>
            <a:ext uri="{909E8E84-426E-40DD-AFC4-6F175D3DCCD1}">
              <a14:hiddenFill xmlns:a14="http://schemas.microsoft.com/office/drawing/2010/main">
                <a:solidFill>
                  <a:srgbClr val="FFFFFF"/>
                </a:solidFill>
              </a14:hiddenFill>
            </a:ext>
          </a:extLst>
        </p:spPr>
      </p:pic>
      <p:sp>
        <p:nvSpPr>
          <p:cNvPr id="2" name="Oval 1"/>
          <p:cNvSpPr/>
          <p:nvPr/>
        </p:nvSpPr>
        <p:spPr>
          <a:xfrm>
            <a:off x="4892232" y="2623458"/>
            <a:ext cx="685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76800" y="4648200"/>
            <a:ext cx="701232"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6" name="Straight Arrow Connector 5"/>
          <p:cNvCxnSpPr/>
          <p:nvPr/>
        </p:nvCxnSpPr>
        <p:spPr>
          <a:xfrm flipH="1" flipV="1">
            <a:off x="5087370" y="1194375"/>
            <a:ext cx="121446" cy="14399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flipH="1" flipV="1">
            <a:off x="3581400" y="1194375"/>
            <a:ext cx="1398093" cy="34984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 y="152400"/>
            <a:ext cx="5715000" cy="1015663"/>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sz="3200" b="1" dirty="0" smtClean="0">
                <a:solidFill>
                  <a:srgbClr val="7030A0"/>
                </a:solidFill>
                <a:latin typeface="+mj-lt"/>
              </a:rPr>
              <a:t>EXCEL HYPERLINKS:</a:t>
            </a:r>
          </a:p>
          <a:p>
            <a:pPr algn="ctr"/>
            <a:r>
              <a:rPr lang="en-US" sz="2800" b="1" dirty="0" smtClean="0">
                <a:solidFill>
                  <a:srgbClr val="FF0000"/>
                </a:solidFill>
                <a:latin typeface="+mj-lt"/>
              </a:rPr>
              <a:t>Supplement &amp; Review Instruction   </a:t>
            </a:r>
            <a:endParaRPr lang="en-US" sz="2800" b="1" dirty="0">
              <a:solidFill>
                <a:srgbClr val="FF0000"/>
              </a:solidFill>
              <a:latin typeface="+mj-lt"/>
            </a:endParaRPr>
          </a:p>
        </p:txBody>
      </p:sp>
      <p:sp>
        <p:nvSpPr>
          <p:cNvPr id="20" name="TextBox 19"/>
          <p:cNvSpPr txBox="1"/>
          <p:nvPr/>
        </p:nvSpPr>
        <p:spPr>
          <a:xfrm>
            <a:off x="5334000" y="2786040"/>
            <a:ext cx="1234633" cy="523220"/>
          </a:xfrm>
          <a:prstGeom prst="rect">
            <a:avLst/>
          </a:prstGeom>
          <a:noFill/>
        </p:spPr>
        <p:txBody>
          <a:bodyPr wrap="none" rtlCol="0">
            <a:spAutoFit/>
          </a:bodyPr>
          <a:lstStyle/>
          <a:p>
            <a:r>
              <a:rPr lang="en-US" sz="2800" b="1" dirty="0" smtClean="0">
                <a:solidFill>
                  <a:srgbClr val="FF0000"/>
                </a:solidFill>
              </a:rPr>
              <a:t>Link #1</a:t>
            </a:r>
            <a:endParaRPr lang="en-US" sz="2800" b="1" dirty="0">
              <a:solidFill>
                <a:srgbClr val="FF0000"/>
              </a:solidFill>
            </a:endParaRPr>
          </a:p>
        </p:txBody>
      </p:sp>
      <p:sp>
        <p:nvSpPr>
          <p:cNvPr id="22" name="TextBox 21"/>
          <p:cNvSpPr txBox="1"/>
          <p:nvPr/>
        </p:nvSpPr>
        <p:spPr>
          <a:xfrm>
            <a:off x="3718367" y="4538990"/>
            <a:ext cx="1234633" cy="523220"/>
          </a:xfrm>
          <a:prstGeom prst="rect">
            <a:avLst/>
          </a:prstGeom>
          <a:noFill/>
        </p:spPr>
        <p:txBody>
          <a:bodyPr wrap="none" rtlCol="0">
            <a:spAutoFit/>
          </a:bodyPr>
          <a:lstStyle/>
          <a:p>
            <a:r>
              <a:rPr lang="en-US" sz="2800" b="1" dirty="0" smtClean="0">
                <a:solidFill>
                  <a:srgbClr val="FF0000"/>
                </a:solidFill>
              </a:rPr>
              <a:t>Link #2</a:t>
            </a:r>
            <a:endParaRPr lang="en-US" sz="2800" b="1" dirty="0">
              <a:solidFill>
                <a:srgbClr val="FF0000"/>
              </a:solidFill>
            </a:endParaRPr>
          </a:p>
        </p:txBody>
      </p:sp>
    </p:spTree>
    <p:extLst>
      <p:ext uri="{BB962C8B-B14F-4D97-AF65-F5344CB8AC3E}">
        <p14:creationId xmlns:p14="http://schemas.microsoft.com/office/powerpoint/2010/main" val="42137835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vfs\UserData\annelson\Desktop\CPA Inference Instruction Link 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75191"/>
            <a:ext cx="8534400" cy="5823495"/>
          </a:xfrm>
          <a:prstGeom prst="rect">
            <a:avLst/>
          </a:prstGeom>
          <a:noFill/>
          <a:scene3d>
            <a:camera prst="orthographicFront"/>
            <a:lightRig rig="threePt" dir="t"/>
          </a:scene3d>
          <a:sp3d>
            <a:bevelT prst="angle"/>
            <a:bevelB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162580"/>
            <a:ext cx="8458200" cy="584775"/>
          </a:xfrm>
          <a:prstGeom prst="rect">
            <a:avLst/>
          </a:prstGeom>
          <a:solidFill>
            <a:srgbClr val="92D050"/>
          </a:solidFill>
          <a:ln>
            <a:noFill/>
          </a:ln>
          <a:scene3d>
            <a:camera prst="orthographicFront"/>
            <a:lightRig rig="threePt" dir="t"/>
          </a:scene3d>
          <a:sp3d>
            <a:bevelT prst="angle"/>
          </a:sp3d>
        </p:spPr>
        <p:txBody>
          <a:bodyPr wrap="square" rtlCol="0">
            <a:spAutoFit/>
          </a:bodyPr>
          <a:lstStyle/>
          <a:p>
            <a:r>
              <a:rPr lang="en-US" sz="3200" b="1" dirty="0" smtClean="0">
                <a:solidFill>
                  <a:srgbClr val="7030A0"/>
                </a:solidFill>
                <a:latin typeface="+mj-lt"/>
              </a:rPr>
              <a:t>LINK #1: </a:t>
            </a:r>
            <a:r>
              <a:rPr lang="en-US" sz="2800" b="1" dirty="0" smtClean="0">
                <a:solidFill>
                  <a:srgbClr val="7030A0"/>
                </a:solidFill>
                <a:latin typeface="+mj-lt"/>
              </a:rPr>
              <a:t>Students Review Inference Components </a:t>
            </a:r>
            <a:r>
              <a:rPr lang="en-US" b="1" dirty="0" smtClean="0">
                <a:solidFill>
                  <a:srgbClr val="7030A0"/>
                </a:solidFill>
                <a:latin typeface="+mj-lt"/>
              </a:rPr>
              <a:t>  </a:t>
            </a:r>
            <a:endParaRPr lang="en-US" b="1" dirty="0">
              <a:solidFill>
                <a:srgbClr val="7030A0"/>
              </a:solidFill>
              <a:latin typeface="+mj-lt"/>
            </a:endParaRPr>
          </a:p>
        </p:txBody>
      </p:sp>
      <p:sp>
        <p:nvSpPr>
          <p:cNvPr id="7" name="Oval 6"/>
          <p:cNvSpPr/>
          <p:nvPr/>
        </p:nvSpPr>
        <p:spPr>
          <a:xfrm>
            <a:off x="457200" y="6164618"/>
            <a:ext cx="2276476" cy="39052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71982" y="4800600"/>
            <a:ext cx="6913367" cy="523220"/>
          </a:xfrm>
          <a:prstGeom prst="rect">
            <a:avLst/>
          </a:prstGeom>
          <a:solidFill>
            <a:srgbClr val="FFC000"/>
          </a:solidFill>
          <a:scene3d>
            <a:camera prst="orthographicFront"/>
            <a:lightRig rig="threePt" dir="t"/>
          </a:scene3d>
          <a:sp3d>
            <a:bevelT prst="angle"/>
          </a:sp3d>
        </p:spPr>
        <p:txBody>
          <a:bodyPr wrap="none" rtlCol="0">
            <a:spAutoFit/>
          </a:bodyPr>
          <a:lstStyle/>
          <a:p>
            <a:r>
              <a:rPr lang="en-US" sz="2800" b="1" dirty="0" smtClean="0">
                <a:solidFill>
                  <a:srgbClr val="7030A0"/>
                </a:solidFill>
              </a:rPr>
              <a:t>Craft Links To Control Cognitive Development</a:t>
            </a:r>
            <a:endParaRPr lang="en-US" sz="2800" b="1" dirty="0">
              <a:solidFill>
                <a:srgbClr val="7030A0"/>
              </a:solidFill>
            </a:endParaRPr>
          </a:p>
        </p:txBody>
      </p:sp>
      <p:cxnSp>
        <p:nvCxnSpPr>
          <p:cNvPr id="9" name="Straight Arrow Connector 8"/>
          <p:cNvCxnSpPr/>
          <p:nvPr/>
        </p:nvCxnSpPr>
        <p:spPr>
          <a:xfrm flipV="1">
            <a:off x="1965454" y="5323820"/>
            <a:ext cx="215039" cy="84079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9151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3625</TotalTime>
  <Words>4594</Words>
  <Application>Microsoft Office PowerPoint</Application>
  <PresentationFormat>On-screen Show (4:3)</PresentationFormat>
  <Paragraphs>472</Paragraphs>
  <Slides>117</Slides>
  <Notes>83</Notes>
  <HiddenSlides>0</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306</cp:revision>
  <dcterms:created xsi:type="dcterms:W3CDTF">2013-01-11T21:57:10Z</dcterms:created>
  <dcterms:modified xsi:type="dcterms:W3CDTF">2013-03-01T04:00:38Z</dcterms:modified>
</cp:coreProperties>
</file>